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59" r:id="rId7"/>
    <p:sldId id="260" r:id="rId8"/>
    <p:sldId id="261" r:id="rId9"/>
    <p:sldId id="262" r:id="rId10"/>
    <p:sldId id="274" r:id="rId11"/>
    <p:sldId id="275" r:id="rId12"/>
    <p:sldId id="276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7" r:id="rId21"/>
    <p:sldId id="278" r:id="rId22"/>
    <p:sldId id="263" r:id="rId23"/>
    <p:sldId id="264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30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fx\dfsroot\DP\Marketing\TradeMarketing\Research%20&amp;%20%20Insights\Custom%20Research%20Projects\Mobile\Survey%20-%20July%202012\Mobile%20Audience%20Study%20Qualtrics%20Data%20%20(version%20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fx\dfsroot\DP\Marketing\TradeMarketing\Research%20&amp;%20%20Insights\Custom%20Research%20Projects\Mobile\Survey%20-%20July%202012\Mobile%20Audience%20Study%20Qualtrics%20Data%20%20(version%20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7906338096627868E-2"/>
          <c:y val="3.8007601918089051E-2"/>
          <c:w val="0.8227599154272387"/>
          <c:h val="0.7307507816568540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 users (millions)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Sheet1!$A$2:$A$6</c:f>
              <c:strCache>
                <c:ptCount val="5"/>
                <c:pt idx="0">
                  <c:v>2012 (e)</c:v>
                </c:pt>
                <c:pt idx="1">
                  <c:v>2013 (f)</c:v>
                </c:pt>
                <c:pt idx="2">
                  <c:v>2014 (f)</c:v>
                </c:pt>
                <c:pt idx="3">
                  <c:v>2015 (f)</c:v>
                </c:pt>
                <c:pt idx="4">
                  <c:v>2016 (f)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12.534773535000001</c:v>
                </c:pt>
                <c:pt idx="1">
                  <c:v>15.253660522320002</c:v>
                </c:pt>
                <c:pt idx="2">
                  <c:v>17.295060825504002</c:v>
                </c:pt>
                <c:pt idx="3">
                  <c:v>19.171749202848002</c:v>
                </c:pt>
                <c:pt idx="4">
                  <c:v>20.187509926500006</c:v>
                </c:pt>
              </c:numCache>
            </c:numRef>
          </c:val>
        </c:ser>
        <c:gapWidth val="50"/>
        <c:axId val="115609984"/>
        <c:axId val="115611520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Smartphone penetration as % of mobile users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864197530864469E-3"/>
                  <c:y val="-5.892668587878442E-2"/>
                </c:manualLayout>
              </c:layout>
              <c:showVal val="1"/>
            </c:dLbl>
            <c:dLbl>
              <c:idx val="1"/>
              <c:layout>
                <c:manualLayout>
                  <c:x val="-9.2592592592593906E-3"/>
                  <c:y val="-3.647842459162840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4.489652257431213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7702555235206792E-2"/>
                </c:manualLayout>
              </c:layout>
              <c:showVal val="1"/>
            </c:dLbl>
            <c:dLbl>
              <c:idx val="4"/>
              <c:layout>
                <c:manualLayout>
                  <c:x val="-3.0864197530864355E-2"/>
                  <c:y val="-3.6478424591628401E-2"/>
                </c:manualLayout>
              </c:layout>
              <c:showVal val="1"/>
            </c:dLbl>
            <c:spPr>
              <a:ln w="12700">
                <a:solidFill>
                  <a:schemeClr val="accent2"/>
                </a:solidFill>
              </a:ln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2012 (e)</c:v>
                </c:pt>
                <c:pt idx="1">
                  <c:v>2013 (f)</c:v>
                </c:pt>
                <c:pt idx="2">
                  <c:v>2014 (f)</c:v>
                </c:pt>
                <c:pt idx="3">
                  <c:v>2015 (f)</c:v>
                </c:pt>
                <c:pt idx="4">
                  <c:v>2016 (f)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0.64230000000000065</c:v>
                </c:pt>
                <c:pt idx="1">
                  <c:v>0.75740015999999999</c:v>
                </c:pt>
                <c:pt idx="2">
                  <c:v>0.83447615999999958</c:v>
                </c:pt>
                <c:pt idx="3">
                  <c:v>0.90333071999999959</c:v>
                </c:pt>
                <c:pt idx="4">
                  <c:v>0.93700000000000061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Population penetration of smartphones (%)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4.6296296296296892E-3"/>
                  <c:y val="2.5254293948050392E-2"/>
                </c:manualLayout>
              </c:layout>
              <c:showVal val="1"/>
            </c:dLbl>
            <c:dLbl>
              <c:idx val="1"/>
              <c:layout>
                <c:manualLayout>
                  <c:x val="-1.5432098765432235E-3"/>
                  <c:y val="3.086635926983940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3.086635926983940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3.6478424591628401E-2"/>
                </c:manualLayout>
              </c:layout>
              <c:showVal val="1"/>
            </c:dLbl>
            <c:dLbl>
              <c:idx val="4"/>
              <c:layout>
                <c:manualLayout>
                  <c:x val="-2.1604938271605107E-2"/>
                  <c:y val="3.9284457252522831E-2"/>
                </c:manualLayout>
              </c:layout>
              <c:showVal val="1"/>
            </c:dLbl>
            <c:spPr>
              <a:ln w="12700">
                <a:solidFill>
                  <a:schemeClr val="accent3"/>
                </a:solidFill>
              </a:ln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2012 (e)</c:v>
                </c:pt>
                <c:pt idx="1">
                  <c:v>2013 (f)</c:v>
                </c:pt>
                <c:pt idx="2">
                  <c:v>2014 (f)</c:v>
                </c:pt>
                <c:pt idx="3">
                  <c:v>2015 (f)</c:v>
                </c:pt>
                <c:pt idx="4">
                  <c:v>2016 (f)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0.54145889999999997</c:v>
                </c:pt>
                <c:pt idx="1">
                  <c:v>0.6490919371200039</c:v>
                </c:pt>
                <c:pt idx="2">
                  <c:v>0.72515978304000062</c:v>
                </c:pt>
                <c:pt idx="3">
                  <c:v>0.79222104143999983</c:v>
                </c:pt>
                <c:pt idx="4">
                  <c:v>0.82643399999999956</c:v>
                </c:pt>
              </c:numCache>
            </c:numRef>
          </c:val>
        </c:ser>
        <c:marker val="1"/>
        <c:axId val="115623424"/>
        <c:axId val="115621888"/>
      </c:lineChart>
      <c:catAx>
        <c:axId val="115609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5611520"/>
        <c:crosses val="autoZero"/>
        <c:auto val="1"/>
        <c:lblAlgn val="ctr"/>
        <c:lblOffset val="100"/>
      </c:catAx>
      <c:valAx>
        <c:axId val="115611520"/>
        <c:scaling>
          <c:orientation val="minMax"/>
          <c:max val="2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US" sz="1100" b="0" dirty="0" smtClean="0"/>
                  <a:t>millions</a:t>
                </a:r>
                <a:endParaRPr lang="en-US" sz="1100" b="0" dirty="0"/>
              </a:p>
            </c:rich>
          </c:tx>
          <c:layout/>
        </c:title>
        <c:numFmt formatCode="#,##0.0" sourceLinked="0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5609984"/>
        <c:crosses val="autoZero"/>
        <c:crossBetween val="between"/>
      </c:valAx>
      <c:valAx>
        <c:axId val="115621888"/>
        <c:scaling>
          <c:orientation val="minMax"/>
        </c:scaling>
        <c:axPos val="r"/>
        <c:numFmt formatCode="0%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5623424"/>
        <c:crosses val="max"/>
        <c:crossBetween val="between"/>
      </c:valAx>
      <c:catAx>
        <c:axId val="115623424"/>
        <c:scaling>
          <c:orientation val="minMax"/>
        </c:scaling>
        <c:delete val="1"/>
        <c:axPos val="b"/>
        <c:tickLblPos val="none"/>
        <c:crossAx val="115621888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900" b="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b="1" i="0" baseline="0" dirty="0" smtClean="0">
                <a:solidFill>
                  <a:schemeClr val="tx2">
                    <a:lumMod val="75000"/>
                  </a:schemeClr>
                </a:solidFill>
              </a:rPr>
              <a:t>Fairfax Metro Media mobile site audience trend</a:t>
            </a:r>
            <a:endParaRPr lang="en-AU" sz="1400" b="1" i="0" baseline="0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SMH</c:v>
                </c:pt>
              </c:strCache>
            </c:strRef>
          </c:tx>
          <c:spPr>
            <a:effectLst/>
          </c:spPr>
          <c:marker>
            <c:symbol val="none"/>
          </c:marker>
          <c:cat>
            <c:numRef>
              <c:f>Sheet1!$A$2:$A$28</c:f>
              <c:numCache>
                <c:formatCode>mmm\-yy</c:formatCode>
                <c:ptCount val="27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41102</c:v>
                </c:pt>
                <c:pt idx="25">
                  <c:v>41133</c:v>
                </c:pt>
                <c:pt idx="26">
                  <c:v>41164</c:v>
                </c:pt>
              </c:numCache>
            </c:numRef>
          </c:cat>
          <c:val>
            <c:numRef>
              <c:f>Sheet1!$B$2:$B$28</c:f>
              <c:numCache>
                <c:formatCode>#,##0</c:formatCode>
                <c:ptCount val="27"/>
                <c:pt idx="0">
                  <c:v>46976</c:v>
                </c:pt>
                <c:pt idx="1">
                  <c:v>56364</c:v>
                </c:pt>
                <c:pt idx="2">
                  <c:v>59709</c:v>
                </c:pt>
                <c:pt idx="3">
                  <c:v>62045</c:v>
                </c:pt>
                <c:pt idx="4">
                  <c:v>73211</c:v>
                </c:pt>
                <c:pt idx="5">
                  <c:v>75500</c:v>
                </c:pt>
                <c:pt idx="6">
                  <c:v>82625</c:v>
                </c:pt>
                <c:pt idx="7">
                  <c:v>85265</c:v>
                </c:pt>
                <c:pt idx="8">
                  <c:v>93669</c:v>
                </c:pt>
                <c:pt idx="9">
                  <c:v>90003</c:v>
                </c:pt>
                <c:pt idx="10">
                  <c:v>103459</c:v>
                </c:pt>
                <c:pt idx="11">
                  <c:v>102049</c:v>
                </c:pt>
                <c:pt idx="12">
                  <c:v>116016</c:v>
                </c:pt>
                <c:pt idx="13">
                  <c:v>129634</c:v>
                </c:pt>
                <c:pt idx="14">
                  <c:v>145304</c:v>
                </c:pt>
                <c:pt idx="15">
                  <c:v>156821</c:v>
                </c:pt>
                <c:pt idx="16">
                  <c:v>159663</c:v>
                </c:pt>
                <c:pt idx="17">
                  <c:v>160368</c:v>
                </c:pt>
                <c:pt idx="18">
                  <c:v>175572</c:v>
                </c:pt>
                <c:pt idx="19">
                  <c:v>171777</c:v>
                </c:pt>
                <c:pt idx="20">
                  <c:v>179962</c:v>
                </c:pt>
                <c:pt idx="21">
                  <c:v>179299</c:v>
                </c:pt>
                <c:pt idx="22">
                  <c:v>182707</c:v>
                </c:pt>
                <c:pt idx="23">
                  <c:v>184198</c:v>
                </c:pt>
                <c:pt idx="24">
                  <c:v>189869</c:v>
                </c:pt>
                <c:pt idx="25">
                  <c:v>199175</c:v>
                </c:pt>
                <c:pt idx="26">
                  <c:v>218223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Age</c:v>
                </c:pt>
              </c:strCache>
            </c:strRef>
          </c:tx>
          <c:spPr>
            <a:ln>
              <a:solidFill>
                <a:schemeClr val="accent4"/>
              </a:solidFill>
            </a:ln>
            <a:effectLst/>
          </c:spPr>
          <c:marker>
            <c:symbol val="none"/>
          </c:marker>
          <c:cat>
            <c:numRef>
              <c:f>Sheet1!$A$2:$A$28</c:f>
              <c:numCache>
                <c:formatCode>mmm\-yy</c:formatCode>
                <c:ptCount val="27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41102</c:v>
                </c:pt>
                <c:pt idx="25">
                  <c:v>41133</c:v>
                </c:pt>
                <c:pt idx="26">
                  <c:v>41164</c:v>
                </c:pt>
              </c:numCache>
            </c:numRef>
          </c:cat>
          <c:val>
            <c:numRef>
              <c:f>Sheet1!$C$2:$C$28</c:f>
              <c:numCache>
                <c:formatCode>#,##0</c:formatCode>
                <c:ptCount val="27"/>
                <c:pt idx="0">
                  <c:v>30511</c:v>
                </c:pt>
                <c:pt idx="1">
                  <c:v>36118</c:v>
                </c:pt>
                <c:pt idx="2">
                  <c:v>39487</c:v>
                </c:pt>
                <c:pt idx="3">
                  <c:v>41643</c:v>
                </c:pt>
                <c:pt idx="4">
                  <c:v>42296</c:v>
                </c:pt>
                <c:pt idx="5">
                  <c:v>45794</c:v>
                </c:pt>
                <c:pt idx="6">
                  <c:v>47969</c:v>
                </c:pt>
                <c:pt idx="7">
                  <c:v>51324</c:v>
                </c:pt>
                <c:pt idx="8">
                  <c:v>52834</c:v>
                </c:pt>
                <c:pt idx="9">
                  <c:v>52382</c:v>
                </c:pt>
                <c:pt idx="10">
                  <c:v>56190</c:v>
                </c:pt>
                <c:pt idx="11">
                  <c:v>57221</c:v>
                </c:pt>
                <c:pt idx="12">
                  <c:v>66586</c:v>
                </c:pt>
                <c:pt idx="13">
                  <c:v>71733</c:v>
                </c:pt>
                <c:pt idx="14">
                  <c:v>73915</c:v>
                </c:pt>
                <c:pt idx="15">
                  <c:v>78007</c:v>
                </c:pt>
                <c:pt idx="16">
                  <c:v>81529</c:v>
                </c:pt>
                <c:pt idx="17">
                  <c:v>80044</c:v>
                </c:pt>
                <c:pt idx="18">
                  <c:v>85250</c:v>
                </c:pt>
                <c:pt idx="19">
                  <c:v>89904</c:v>
                </c:pt>
                <c:pt idx="20">
                  <c:v>93514</c:v>
                </c:pt>
                <c:pt idx="21">
                  <c:v>96918</c:v>
                </c:pt>
                <c:pt idx="22">
                  <c:v>100625</c:v>
                </c:pt>
                <c:pt idx="23">
                  <c:v>103527</c:v>
                </c:pt>
                <c:pt idx="24">
                  <c:v>105665</c:v>
                </c:pt>
                <c:pt idx="25">
                  <c:v>111568</c:v>
                </c:pt>
                <c:pt idx="26">
                  <c:v>127832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BrisbaneTimes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marker>
            <c:symbol val="none"/>
          </c:marker>
          <c:cat>
            <c:numRef>
              <c:f>Sheet1!$A$2:$A$28</c:f>
              <c:numCache>
                <c:formatCode>mmm\-yy</c:formatCode>
                <c:ptCount val="27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41102</c:v>
                </c:pt>
                <c:pt idx="25">
                  <c:v>41133</c:v>
                </c:pt>
                <c:pt idx="26">
                  <c:v>41164</c:v>
                </c:pt>
              </c:numCache>
            </c:numRef>
          </c:cat>
          <c:val>
            <c:numRef>
              <c:f>Sheet1!$D$2:$D$28</c:f>
              <c:numCache>
                <c:formatCode>#,##0</c:formatCode>
                <c:ptCount val="27"/>
                <c:pt idx="0">
                  <c:v>2568</c:v>
                </c:pt>
                <c:pt idx="1">
                  <c:v>2804</c:v>
                </c:pt>
                <c:pt idx="2">
                  <c:v>3167</c:v>
                </c:pt>
                <c:pt idx="3">
                  <c:v>3901</c:v>
                </c:pt>
                <c:pt idx="4">
                  <c:v>4085</c:v>
                </c:pt>
                <c:pt idx="5">
                  <c:v>4502</c:v>
                </c:pt>
                <c:pt idx="6">
                  <c:v>7745</c:v>
                </c:pt>
                <c:pt idx="7">
                  <c:v>5842</c:v>
                </c:pt>
                <c:pt idx="8">
                  <c:v>5832</c:v>
                </c:pt>
                <c:pt idx="9">
                  <c:v>5450</c:v>
                </c:pt>
                <c:pt idx="10">
                  <c:v>7084</c:v>
                </c:pt>
                <c:pt idx="11">
                  <c:v>6260</c:v>
                </c:pt>
                <c:pt idx="12">
                  <c:v>7334</c:v>
                </c:pt>
                <c:pt idx="13">
                  <c:v>8112</c:v>
                </c:pt>
                <c:pt idx="14">
                  <c:v>7551</c:v>
                </c:pt>
                <c:pt idx="15">
                  <c:v>8078</c:v>
                </c:pt>
                <c:pt idx="16">
                  <c:v>8673</c:v>
                </c:pt>
                <c:pt idx="17">
                  <c:v>8675</c:v>
                </c:pt>
                <c:pt idx="18">
                  <c:v>10785</c:v>
                </c:pt>
                <c:pt idx="19">
                  <c:v>11077</c:v>
                </c:pt>
                <c:pt idx="20">
                  <c:v>15916</c:v>
                </c:pt>
                <c:pt idx="21">
                  <c:v>15814</c:v>
                </c:pt>
                <c:pt idx="22">
                  <c:v>17908</c:v>
                </c:pt>
                <c:pt idx="23">
                  <c:v>18197</c:v>
                </c:pt>
                <c:pt idx="24">
                  <c:v>19377</c:v>
                </c:pt>
                <c:pt idx="25">
                  <c:v>26842</c:v>
                </c:pt>
                <c:pt idx="26">
                  <c:v>32232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 Today</c:v>
                </c:pt>
              </c:strCache>
            </c:strRef>
          </c:tx>
          <c:spPr>
            <a:ln>
              <a:solidFill>
                <a:schemeClr val="accent5"/>
              </a:solidFill>
            </a:ln>
            <a:effectLst/>
          </c:spPr>
          <c:marker>
            <c:symbol val="none"/>
          </c:marker>
          <c:cat>
            <c:numRef>
              <c:f>Sheet1!$A$2:$A$28</c:f>
              <c:numCache>
                <c:formatCode>mmm\-yy</c:formatCode>
                <c:ptCount val="27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41102</c:v>
                </c:pt>
                <c:pt idx="25">
                  <c:v>41133</c:v>
                </c:pt>
                <c:pt idx="26">
                  <c:v>41164</c:v>
                </c:pt>
              </c:numCache>
            </c:numRef>
          </c:cat>
          <c:val>
            <c:numRef>
              <c:f>Sheet1!$E$2:$E$28</c:f>
              <c:numCache>
                <c:formatCode>#,##0</c:formatCode>
                <c:ptCount val="27"/>
                <c:pt idx="0">
                  <c:v>1433</c:v>
                </c:pt>
                <c:pt idx="1">
                  <c:v>1603</c:v>
                </c:pt>
                <c:pt idx="2">
                  <c:v>1713</c:v>
                </c:pt>
                <c:pt idx="3">
                  <c:v>1930</c:v>
                </c:pt>
                <c:pt idx="4">
                  <c:v>2162</c:v>
                </c:pt>
                <c:pt idx="5">
                  <c:v>2283</c:v>
                </c:pt>
                <c:pt idx="6">
                  <c:v>2643</c:v>
                </c:pt>
                <c:pt idx="7">
                  <c:v>2650</c:v>
                </c:pt>
                <c:pt idx="8">
                  <c:v>2523</c:v>
                </c:pt>
                <c:pt idx="9">
                  <c:v>2473</c:v>
                </c:pt>
                <c:pt idx="10">
                  <c:v>3044</c:v>
                </c:pt>
                <c:pt idx="11">
                  <c:v>3038</c:v>
                </c:pt>
                <c:pt idx="12">
                  <c:v>3539</c:v>
                </c:pt>
                <c:pt idx="13">
                  <c:v>3570</c:v>
                </c:pt>
                <c:pt idx="14">
                  <c:v>3761</c:v>
                </c:pt>
                <c:pt idx="15">
                  <c:v>3961</c:v>
                </c:pt>
                <c:pt idx="16">
                  <c:v>4026</c:v>
                </c:pt>
                <c:pt idx="17">
                  <c:v>4617</c:v>
                </c:pt>
                <c:pt idx="18">
                  <c:v>5083</c:v>
                </c:pt>
                <c:pt idx="19">
                  <c:v>5041</c:v>
                </c:pt>
                <c:pt idx="20">
                  <c:v>5632</c:v>
                </c:pt>
                <c:pt idx="21">
                  <c:v>5409</c:v>
                </c:pt>
                <c:pt idx="22">
                  <c:v>5590</c:v>
                </c:pt>
                <c:pt idx="23">
                  <c:v>6549</c:v>
                </c:pt>
                <c:pt idx="24">
                  <c:v>6531</c:v>
                </c:pt>
                <c:pt idx="25">
                  <c:v>6959</c:v>
                </c:pt>
                <c:pt idx="26">
                  <c:v>7623</c:v>
                </c:pt>
              </c:numCache>
            </c:numRef>
          </c:val>
          <c:smooth val="1"/>
        </c:ser>
        <c:marker val="1"/>
        <c:axId val="129006208"/>
        <c:axId val="129020288"/>
      </c:lineChart>
      <c:dateAx>
        <c:axId val="129006208"/>
        <c:scaling>
          <c:orientation val="minMax"/>
        </c:scaling>
        <c:axPos val="b"/>
        <c:numFmt formatCode="mmm\-yy" sourceLinked="1"/>
        <c:tickLblPos val="nextTo"/>
        <c:spPr>
          <a:effectLst/>
        </c:spPr>
        <c:txPr>
          <a:bodyPr rot="-3300000" vert="horz"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29020288"/>
        <c:crosses val="autoZero"/>
        <c:auto val="1"/>
        <c:lblOffset val="100"/>
        <c:baseTimeUnit val="months"/>
      </c:dateAx>
      <c:valAx>
        <c:axId val="129020288"/>
        <c:scaling>
          <c:orientation val="minMax"/>
        </c:scaling>
        <c:axPos val="l"/>
        <c:majorGridlines>
          <c:spPr>
            <a:ln w="3175" cmpd="sng">
              <a:prstDash val="sysDot"/>
            </a:ln>
          </c:spPr>
        </c:majorGridlines>
        <c:numFmt formatCode="#,##0" sourceLinked="1"/>
        <c:tickLblPos val="nextTo"/>
        <c:spPr>
          <a:effectLst/>
        </c:spPr>
        <c:txPr>
          <a:bodyPr/>
          <a:lstStyle/>
          <a:p>
            <a:pPr>
              <a:defRPr sz="1000">
                <a:solidFill>
                  <a:srgbClr val="4D4D4D"/>
                </a:solidFill>
              </a:defRPr>
            </a:pPr>
            <a:endParaRPr lang="en-US"/>
          </a:p>
        </c:txPr>
        <c:crossAx val="129006208"/>
        <c:crosses val="autoZero"/>
        <c:crossBetween val="between"/>
      </c:valAx>
      <c:spPr>
        <a:effectLst/>
      </c:spPr>
    </c:plotArea>
    <c:legend>
      <c:legendPos val="b"/>
      <c:layout>
        <c:manualLayout>
          <c:xMode val="edge"/>
          <c:yMode val="edge"/>
          <c:x val="0.11932673750683505"/>
          <c:y val="0.90320385770621769"/>
          <c:w val="0.85105052096910705"/>
          <c:h val="6.6752112688352308E-2"/>
        </c:manualLayout>
      </c:layout>
      <c:txPr>
        <a:bodyPr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400" b="1" i="0" baseline="0" dirty="0" smtClean="0">
                <a:solidFill>
                  <a:schemeClr val="accent1">
                    <a:lumMod val="75000"/>
                  </a:schemeClr>
                </a:solidFill>
              </a:rPr>
              <a:t>Fairfax Metro Media iPhone app cumulative downloads</a:t>
            </a:r>
            <a:endParaRPr lang="en-AU" sz="1400" b="1" i="0" baseline="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SMH</c:v>
                </c:pt>
              </c:strCache>
            </c:strRef>
          </c:tx>
          <c:spPr>
            <a:effectLst/>
          </c:spPr>
          <c:marker>
            <c:symbol val="none"/>
          </c:marker>
          <c:cat>
            <c:numRef>
              <c:f>Sheet1!$A$2:$A$26</c:f>
              <c:numCache>
                <c:formatCode>mmm\-yy</c:formatCode>
                <c:ptCount val="25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41102</c:v>
                </c:pt>
                <c:pt idx="23">
                  <c:v>41133</c:v>
                </c:pt>
                <c:pt idx="24">
                  <c:v>41164</c:v>
                </c:pt>
              </c:numCache>
            </c:numRef>
          </c:cat>
          <c:val>
            <c:numRef>
              <c:f>Sheet1!$B$2:$B$26</c:f>
              <c:numCache>
                <c:formatCode>#,##0</c:formatCode>
                <c:ptCount val="25"/>
                <c:pt idx="0">
                  <c:v>597</c:v>
                </c:pt>
                <c:pt idx="1">
                  <c:v>5052</c:v>
                </c:pt>
                <c:pt idx="2">
                  <c:v>7263</c:v>
                </c:pt>
                <c:pt idx="3">
                  <c:v>9069</c:v>
                </c:pt>
                <c:pt idx="4">
                  <c:v>10254</c:v>
                </c:pt>
                <c:pt idx="5">
                  <c:v>11121</c:v>
                </c:pt>
                <c:pt idx="6">
                  <c:v>12149</c:v>
                </c:pt>
                <c:pt idx="7">
                  <c:v>13164</c:v>
                </c:pt>
                <c:pt idx="8">
                  <c:v>14915</c:v>
                </c:pt>
                <c:pt idx="9">
                  <c:v>16952</c:v>
                </c:pt>
                <c:pt idx="10">
                  <c:v>18270</c:v>
                </c:pt>
                <c:pt idx="11">
                  <c:v>19645</c:v>
                </c:pt>
                <c:pt idx="12" formatCode="General">
                  <c:v>20787</c:v>
                </c:pt>
                <c:pt idx="13" formatCode="General">
                  <c:v>33656</c:v>
                </c:pt>
                <c:pt idx="14" formatCode="General">
                  <c:v>49567</c:v>
                </c:pt>
                <c:pt idx="15" formatCode="General">
                  <c:v>65166</c:v>
                </c:pt>
                <c:pt idx="16" formatCode="General">
                  <c:v>78945</c:v>
                </c:pt>
                <c:pt idx="17" formatCode="General">
                  <c:v>89354</c:v>
                </c:pt>
                <c:pt idx="18" formatCode="General">
                  <c:v>99746</c:v>
                </c:pt>
                <c:pt idx="19" formatCode="General">
                  <c:v>109815</c:v>
                </c:pt>
                <c:pt idx="20" formatCode="General">
                  <c:v>127134</c:v>
                </c:pt>
                <c:pt idx="21" formatCode="General">
                  <c:v>142497</c:v>
                </c:pt>
                <c:pt idx="22">
                  <c:v>154412</c:v>
                </c:pt>
                <c:pt idx="23">
                  <c:v>163418</c:v>
                </c:pt>
                <c:pt idx="24">
                  <c:v>175823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Age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mmm\-yy</c:formatCode>
                <c:ptCount val="25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41102</c:v>
                </c:pt>
                <c:pt idx="23">
                  <c:v>41133</c:v>
                </c:pt>
                <c:pt idx="24">
                  <c:v>41164</c:v>
                </c:pt>
              </c:numCache>
            </c:numRef>
          </c:cat>
          <c:val>
            <c:numRef>
              <c:f>Sheet1!$C$2:$C$26</c:f>
              <c:numCache>
                <c:formatCode>#,##0</c:formatCode>
                <c:ptCount val="25"/>
                <c:pt idx="0">
                  <c:v>493</c:v>
                </c:pt>
                <c:pt idx="1">
                  <c:v>3598</c:v>
                </c:pt>
                <c:pt idx="2">
                  <c:v>5691</c:v>
                </c:pt>
                <c:pt idx="3">
                  <c:v>7448</c:v>
                </c:pt>
                <c:pt idx="4">
                  <c:v>8611</c:v>
                </c:pt>
                <c:pt idx="5">
                  <c:v>9526</c:v>
                </c:pt>
                <c:pt idx="6">
                  <c:v>10423</c:v>
                </c:pt>
                <c:pt idx="7">
                  <c:v>11247</c:v>
                </c:pt>
                <c:pt idx="8">
                  <c:v>12258</c:v>
                </c:pt>
                <c:pt idx="9">
                  <c:v>13592</c:v>
                </c:pt>
                <c:pt idx="10">
                  <c:v>14824</c:v>
                </c:pt>
                <c:pt idx="11">
                  <c:v>15983</c:v>
                </c:pt>
                <c:pt idx="12" formatCode="General">
                  <c:v>16852</c:v>
                </c:pt>
                <c:pt idx="13" formatCode="General">
                  <c:v>28471</c:v>
                </c:pt>
                <c:pt idx="14" formatCode="General">
                  <c:v>40803</c:v>
                </c:pt>
                <c:pt idx="15" formatCode="General">
                  <c:v>52359</c:v>
                </c:pt>
                <c:pt idx="16" formatCode="General">
                  <c:v>65671</c:v>
                </c:pt>
                <c:pt idx="17" formatCode="General">
                  <c:v>76064</c:v>
                </c:pt>
                <c:pt idx="18" formatCode="General">
                  <c:v>85280</c:v>
                </c:pt>
                <c:pt idx="19" formatCode="General">
                  <c:v>93494</c:v>
                </c:pt>
                <c:pt idx="20" formatCode="General">
                  <c:v>100617</c:v>
                </c:pt>
                <c:pt idx="21" formatCode="General">
                  <c:v>109613</c:v>
                </c:pt>
                <c:pt idx="22">
                  <c:v>118753</c:v>
                </c:pt>
                <c:pt idx="23">
                  <c:v>125913</c:v>
                </c:pt>
                <c:pt idx="24">
                  <c:v>139704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Brisbane Time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mmm\-yy</c:formatCode>
                <c:ptCount val="25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41102</c:v>
                </c:pt>
                <c:pt idx="23">
                  <c:v>41133</c:v>
                </c:pt>
                <c:pt idx="24">
                  <c:v>41164</c:v>
                </c:pt>
              </c:numCache>
            </c:num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35</c:v>
                </c:pt>
                <c:pt idx="1">
                  <c:v>344</c:v>
                </c:pt>
                <c:pt idx="2">
                  <c:v>475</c:v>
                </c:pt>
                <c:pt idx="3">
                  <c:v>602</c:v>
                </c:pt>
                <c:pt idx="4">
                  <c:v>780</c:v>
                </c:pt>
                <c:pt idx="5">
                  <c:v>939</c:v>
                </c:pt>
                <c:pt idx="6">
                  <c:v>1055</c:v>
                </c:pt>
                <c:pt idx="7">
                  <c:v>1193</c:v>
                </c:pt>
                <c:pt idx="8">
                  <c:v>1290</c:v>
                </c:pt>
                <c:pt idx="9">
                  <c:v>1417</c:v>
                </c:pt>
                <c:pt idx="10">
                  <c:v>1508</c:v>
                </c:pt>
                <c:pt idx="11">
                  <c:v>1580</c:v>
                </c:pt>
                <c:pt idx="12">
                  <c:v>1641</c:v>
                </c:pt>
                <c:pt idx="13">
                  <c:v>2498</c:v>
                </c:pt>
                <c:pt idx="14">
                  <c:v>3511</c:v>
                </c:pt>
                <c:pt idx="15">
                  <c:v>4581</c:v>
                </c:pt>
                <c:pt idx="16">
                  <c:v>5831</c:v>
                </c:pt>
                <c:pt idx="17">
                  <c:v>6603</c:v>
                </c:pt>
                <c:pt idx="18">
                  <c:v>7291</c:v>
                </c:pt>
                <c:pt idx="19">
                  <c:v>7921</c:v>
                </c:pt>
                <c:pt idx="20">
                  <c:v>8524</c:v>
                </c:pt>
                <c:pt idx="21">
                  <c:v>9262</c:v>
                </c:pt>
                <c:pt idx="22">
                  <c:v>9912</c:v>
                </c:pt>
                <c:pt idx="23">
                  <c:v>10447</c:v>
                </c:pt>
                <c:pt idx="24">
                  <c:v>11196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 Today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mmm\-yy</c:formatCode>
                <c:ptCount val="25"/>
                <c:pt idx="0">
                  <c:v>40422</c:v>
                </c:pt>
                <c:pt idx="1">
                  <c:v>40452</c:v>
                </c:pt>
                <c:pt idx="2">
                  <c:v>40483</c:v>
                </c:pt>
                <c:pt idx="3">
                  <c:v>40513</c:v>
                </c:pt>
                <c:pt idx="4">
                  <c:v>40544</c:v>
                </c:pt>
                <c:pt idx="5">
                  <c:v>40575</c:v>
                </c:pt>
                <c:pt idx="6">
                  <c:v>40603</c:v>
                </c:pt>
                <c:pt idx="7">
                  <c:v>40634</c:v>
                </c:pt>
                <c:pt idx="8">
                  <c:v>40664</c:v>
                </c:pt>
                <c:pt idx="9">
                  <c:v>40695</c:v>
                </c:pt>
                <c:pt idx="10">
                  <c:v>40725</c:v>
                </c:pt>
                <c:pt idx="11">
                  <c:v>40756</c:v>
                </c:pt>
                <c:pt idx="12">
                  <c:v>40787</c:v>
                </c:pt>
                <c:pt idx="13">
                  <c:v>40817</c:v>
                </c:pt>
                <c:pt idx="14">
                  <c:v>40848</c:v>
                </c:pt>
                <c:pt idx="15">
                  <c:v>40878</c:v>
                </c:pt>
                <c:pt idx="16">
                  <c:v>40909</c:v>
                </c:pt>
                <c:pt idx="17">
                  <c:v>40940</c:v>
                </c:pt>
                <c:pt idx="18">
                  <c:v>40969</c:v>
                </c:pt>
                <c:pt idx="19">
                  <c:v>41000</c:v>
                </c:pt>
                <c:pt idx="20">
                  <c:v>41030</c:v>
                </c:pt>
                <c:pt idx="21">
                  <c:v>41061</c:v>
                </c:pt>
                <c:pt idx="22">
                  <c:v>41102</c:v>
                </c:pt>
                <c:pt idx="23">
                  <c:v>41133</c:v>
                </c:pt>
                <c:pt idx="24">
                  <c:v>41164</c:v>
                </c:pt>
              </c:numCache>
            </c:num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23</c:v>
                </c:pt>
                <c:pt idx="1">
                  <c:v>267</c:v>
                </c:pt>
                <c:pt idx="2">
                  <c:v>473</c:v>
                </c:pt>
                <c:pt idx="3">
                  <c:v>554</c:v>
                </c:pt>
                <c:pt idx="4">
                  <c:v>642</c:v>
                </c:pt>
                <c:pt idx="5">
                  <c:v>782</c:v>
                </c:pt>
                <c:pt idx="6">
                  <c:v>848</c:v>
                </c:pt>
                <c:pt idx="7">
                  <c:v>937</c:v>
                </c:pt>
                <c:pt idx="8">
                  <c:v>1039</c:v>
                </c:pt>
                <c:pt idx="9">
                  <c:v>1094</c:v>
                </c:pt>
                <c:pt idx="10">
                  <c:v>1161</c:v>
                </c:pt>
                <c:pt idx="11">
                  <c:v>1219</c:v>
                </c:pt>
                <c:pt idx="12">
                  <c:v>1284</c:v>
                </c:pt>
                <c:pt idx="13">
                  <c:v>1847</c:v>
                </c:pt>
                <c:pt idx="14">
                  <c:v>2597</c:v>
                </c:pt>
                <c:pt idx="15">
                  <c:v>3423</c:v>
                </c:pt>
                <c:pt idx="16">
                  <c:v>4423</c:v>
                </c:pt>
                <c:pt idx="17">
                  <c:v>5052</c:v>
                </c:pt>
                <c:pt idx="18">
                  <c:v>5594</c:v>
                </c:pt>
                <c:pt idx="19">
                  <c:v>6140</c:v>
                </c:pt>
                <c:pt idx="20">
                  <c:v>6571</c:v>
                </c:pt>
                <c:pt idx="21">
                  <c:v>7229</c:v>
                </c:pt>
                <c:pt idx="22">
                  <c:v>7698</c:v>
                </c:pt>
                <c:pt idx="23">
                  <c:v>8108</c:v>
                </c:pt>
                <c:pt idx="24">
                  <c:v>8793</c:v>
                </c:pt>
              </c:numCache>
            </c:numRef>
          </c:val>
        </c:ser>
        <c:marker val="1"/>
        <c:axId val="129176320"/>
        <c:axId val="129177856"/>
      </c:lineChart>
      <c:dateAx>
        <c:axId val="129176320"/>
        <c:scaling>
          <c:orientation val="minMax"/>
        </c:scaling>
        <c:axPos val="b"/>
        <c:numFmt formatCode="mmm\-yy" sourceLinked="1"/>
        <c:tickLblPos val="nextTo"/>
        <c:spPr>
          <a:effectLst/>
        </c:spPr>
        <c:txPr>
          <a:bodyPr rot="-3300000" vert="horz"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29177856"/>
        <c:crosses val="autoZero"/>
        <c:auto val="1"/>
        <c:lblOffset val="100"/>
        <c:baseTimeUnit val="months"/>
      </c:dateAx>
      <c:valAx>
        <c:axId val="129177856"/>
        <c:scaling>
          <c:orientation val="minMax"/>
        </c:scaling>
        <c:axPos val="l"/>
        <c:majorGridlines>
          <c:spPr>
            <a:ln w="3175">
              <a:solidFill>
                <a:schemeClr val="tx1">
                  <a:lumMod val="25000"/>
                  <a:lumOff val="75000"/>
                </a:schemeClr>
              </a:solidFill>
              <a:prstDash val="sysDash"/>
            </a:ln>
          </c:spPr>
        </c:majorGridlines>
        <c:numFmt formatCode="#,##0" sourceLinked="1"/>
        <c:tickLblPos val="nextTo"/>
        <c:spPr>
          <a:effectLst/>
        </c:spPr>
        <c:txPr>
          <a:bodyPr/>
          <a:lstStyle/>
          <a:p>
            <a:pPr>
              <a:defRPr sz="1200">
                <a:solidFill>
                  <a:srgbClr val="888888"/>
                </a:solidFill>
              </a:defRPr>
            </a:pPr>
            <a:endParaRPr lang="en-US"/>
          </a:p>
        </c:txPr>
        <c:crossAx val="129176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878291504192912"/>
          <c:y val="0.90353232370338965"/>
          <c:w val="0.68243416991614048"/>
          <c:h val="5.7600745039757997E-2"/>
        </c:manualLayout>
      </c:layout>
      <c:txPr>
        <a:bodyPr/>
        <a:lstStyle/>
        <a:p>
          <a:pPr>
            <a:defRPr sz="1200">
              <a:solidFill>
                <a:srgbClr val="888888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dPt>
            <c:idx val="0"/>
            <c:spPr>
              <a:solidFill>
                <a:srgbClr val="4188AD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up</c:v>
                </c:pt>
                <c:pt idx="1">
                  <c:v>down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</c:numCache>
            </c:numRef>
          </c:val>
        </c:ser>
        <c:firstSliceAng val="0"/>
        <c:holeSize val="8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dPt>
            <c:idx val="0"/>
            <c:spPr>
              <a:solidFill>
                <a:srgbClr val="4188AD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up</c:v>
                </c:pt>
                <c:pt idx="1">
                  <c:v>down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49</c:v>
                </c:pt>
              </c:numCache>
            </c:numRef>
          </c:val>
        </c:ser>
        <c:firstSliceAng val="0"/>
        <c:holeSize val="8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dPt>
            <c:idx val="0"/>
            <c:spPr>
              <a:solidFill>
                <a:srgbClr val="4188AD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up</c:v>
                </c:pt>
                <c:pt idx="1">
                  <c:v>down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58</c:v>
                </c:pt>
              </c:numCache>
            </c:numRef>
          </c:val>
        </c:ser>
        <c:firstSliceAng val="0"/>
        <c:holeSize val="8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dPt>
            <c:idx val="0"/>
            <c:spPr>
              <a:solidFill>
                <a:srgbClr val="4188AD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up</c:v>
                </c:pt>
                <c:pt idx="1">
                  <c:v>down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49</c:v>
                </c:pt>
              </c:numCache>
            </c:numRef>
          </c:val>
        </c:ser>
        <c:firstSliceAng val="0"/>
        <c:holeSize val="8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effectLst/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Sheet1!$A$2:$A$7</c:f>
              <c:strCache>
                <c:ptCount val="6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35-49</c:v>
                </c:pt>
                <c:pt idx="4">
                  <c:v>50-65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8.0000000000000043E-2</c:v>
                </c:pt>
                <c:pt idx="2">
                  <c:v>0.28000000000000008</c:v>
                </c:pt>
                <c:pt idx="3">
                  <c:v>0.41000000000000014</c:v>
                </c:pt>
                <c:pt idx="4">
                  <c:v>0.2</c:v>
                </c:pt>
                <c:pt idx="5">
                  <c:v>2.0000000000000011E-2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/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Sheet1!$A$2:$A$7</c:f>
              <c:strCache>
                <c:ptCount val="6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35-49</c:v>
                </c:pt>
                <c:pt idx="4">
                  <c:v>50-65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1.0000000000000005E-2</c:v>
                </c:pt>
                <c:pt idx="1">
                  <c:v>0.12000000000000002</c:v>
                </c:pt>
                <c:pt idx="2">
                  <c:v>0.35000000000000014</c:v>
                </c:pt>
                <c:pt idx="3">
                  <c:v>0.36000000000000015</c:v>
                </c:pt>
                <c:pt idx="4">
                  <c:v>0.15000000000000008</c:v>
                </c:pt>
                <c:pt idx="5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/>
            </a:solidFill>
            <a:effectLst/>
          </c:spPr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Sheet1!$A$2:$A$7</c:f>
              <c:strCache>
                <c:ptCount val="6"/>
                <c:pt idx="0">
                  <c:v>Under 18</c:v>
                </c:pt>
                <c:pt idx="1">
                  <c:v>18-24</c:v>
                </c:pt>
                <c:pt idx="2">
                  <c:v>25-34</c:v>
                </c:pt>
                <c:pt idx="3">
                  <c:v>35-49</c:v>
                </c:pt>
                <c:pt idx="4">
                  <c:v>50-65</c:v>
                </c:pt>
                <c:pt idx="5">
                  <c:v>65+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1.0000000000000005E-2</c:v>
                </c:pt>
                <c:pt idx="1">
                  <c:v>0.15000000000000008</c:v>
                </c:pt>
                <c:pt idx="2">
                  <c:v>0.41000000000000014</c:v>
                </c:pt>
                <c:pt idx="3">
                  <c:v>0.31000000000000016</c:v>
                </c:pt>
                <c:pt idx="4">
                  <c:v>0.1</c:v>
                </c:pt>
                <c:pt idx="5">
                  <c:v>2.0000000000000011E-2</c:v>
                </c:pt>
              </c:numCache>
            </c:numRef>
          </c:val>
        </c:ser>
        <c:axId val="132198400"/>
        <c:axId val="132199936"/>
      </c:barChart>
      <c:catAx>
        <c:axId val="132198400"/>
        <c:scaling>
          <c:orientation val="minMax"/>
        </c:scaling>
        <c:axPos val="b"/>
        <c:numFmt formatCode="General" sourceLinked="1"/>
        <c:tickLblPos val="nextTo"/>
        <c:crossAx val="132199936"/>
        <c:crosses val="autoZero"/>
        <c:auto val="1"/>
        <c:lblAlgn val="ctr"/>
        <c:lblOffset val="100"/>
      </c:catAx>
      <c:valAx>
        <c:axId val="132199936"/>
        <c:scaling>
          <c:orientation val="minMax"/>
        </c:scaling>
        <c:axPos val="l"/>
        <c:numFmt formatCode="0%" sourceLinked="1"/>
        <c:tickLblPos val="nextTo"/>
        <c:crossAx val="1321984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38831274853185"/>
          <c:y val="3.7986693291250914E-2"/>
          <c:w val="0.65494237133401934"/>
          <c:h val="0.7715686649860789"/>
        </c:manualLayout>
      </c:layout>
      <c:barChart>
        <c:barDir val="bar"/>
        <c:grouping val="clustered"/>
        <c:ser>
          <c:idx val="0"/>
          <c:order val="0"/>
          <c:tx>
            <c:strRef>
              <c:f>'time &amp; frequency'!$B$1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'time &amp; frequency'!$A$2:$A$7</c:f>
              <c:strCache>
                <c:ptCount val="6"/>
                <c:pt idx="0">
                  <c:v>Less than once a month</c:v>
                </c:pt>
                <c:pt idx="1">
                  <c:v>Once a month</c:v>
                </c:pt>
                <c:pt idx="2">
                  <c:v>Once a week</c:v>
                </c:pt>
                <c:pt idx="3">
                  <c:v>A few times per week</c:v>
                </c:pt>
                <c:pt idx="4">
                  <c:v>Once a day</c:v>
                </c:pt>
                <c:pt idx="5">
                  <c:v>Multiple times per day</c:v>
                </c:pt>
              </c:strCache>
            </c:strRef>
          </c:cat>
          <c:val>
            <c:numRef>
              <c:f>'time &amp; frequency'!$B$2:$B$7</c:f>
              <c:numCache>
                <c:formatCode>0%</c:formatCode>
                <c:ptCount val="6"/>
                <c:pt idx="0">
                  <c:v>5.000000000000001E-2</c:v>
                </c:pt>
                <c:pt idx="1">
                  <c:v>6.0000000000000032E-2</c:v>
                </c:pt>
                <c:pt idx="2">
                  <c:v>3.0000000000000006E-2</c:v>
                </c:pt>
                <c:pt idx="3">
                  <c:v>0.12000000000000002</c:v>
                </c:pt>
                <c:pt idx="4">
                  <c:v>6.0000000000000032E-2</c:v>
                </c:pt>
                <c:pt idx="5">
                  <c:v>0.70000000000000029</c:v>
                </c:pt>
              </c:numCache>
            </c:numRef>
          </c:val>
        </c:ser>
        <c:ser>
          <c:idx val="1"/>
          <c:order val="1"/>
          <c:tx>
            <c:strRef>
              <c:f>'time &amp; frequency'!$C$1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26A4A1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'time &amp; frequency'!$A$2:$A$7</c:f>
              <c:strCache>
                <c:ptCount val="6"/>
                <c:pt idx="0">
                  <c:v>Less than once a month</c:v>
                </c:pt>
                <c:pt idx="1">
                  <c:v>Once a month</c:v>
                </c:pt>
                <c:pt idx="2">
                  <c:v>Once a week</c:v>
                </c:pt>
                <c:pt idx="3">
                  <c:v>A few times per week</c:v>
                </c:pt>
                <c:pt idx="4">
                  <c:v>Once a day</c:v>
                </c:pt>
                <c:pt idx="5">
                  <c:v>Multiple times per day</c:v>
                </c:pt>
              </c:strCache>
            </c:strRef>
          </c:cat>
          <c:val>
            <c:numRef>
              <c:f>'time &amp; frequency'!$C$2:$C$7</c:f>
              <c:numCache>
                <c:formatCode>0%</c:formatCode>
                <c:ptCount val="6"/>
                <c:pt idx="0">
                  <c:v>2.0000000000000014E-2</c:v>
                </c:pt>
                <c:pt idx="1">
                  <c:v>1.0000000000000007E-2</c:v>
                </c:pt>
                <c:pt idx="2">
                  <c:v>1.0000000000000007E-2</c:v>
                </c:pt>
                <c:pt idx="3">
                  <c:v>8.0000000000000057E-2</c:v>
                </c:pt>
                <c:pt idx="4">
                  <c:v>6.0000000000000032E-2</c:v>
                </c:pt>
                <c:pt idx="5">
                  <c:v>0.81</c:v>
                </c:pt>
              </c:numCache>
            </c:numRef>
          </c:val>
        </c:ser>
        <c:gapWidth val="58"/>
        <c:axId val="103458304"/>
        <c:axId val="103459840"/>
      </c:barChart>
      <c:catAx>
        <c:axId val="1034583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solidFill>
                  <a:srgbClr val="888888"/>
                </a:solidFill>
              </a:defRPr>
            </a:pPr>
            <a:endParaRPr lang="en-US"/>
          </a:p>
        </c:txPr>
        <c:crossAx val="103459840"/>
        <c:crosses val="autoZero"/>
        <c:auto val="1"/>
        <c:lblAlgn val="ctr"/>
        <c:lblOffset val="100"/>
      </c:catAx>
      <c:valAx>
        <c:axId val="103459840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3458304"/>
        <c:crosses val="autoZero"/>
        <c:crossBetween val="between"/>
        <c:majorUnit val="0.1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500">
                <a:solidFill>
                  <a:srgbClr val="316682"/>
                </a:solidFill>
              </a:defRPr>
            </a:pPr>
            <a:r>
              <a:rPr lang="en-US" sz="1500">
                <a:solidFill>
                  <a:srgbClr val="316682"/>
                </a:solidFill>
              </a:rPr>
              <a:t>Average time spent on mobile internet every week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4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'time &amp; frequency'!$A$9:$A$15</c:f>
              <c:strCache>
                <c:ptCount val="7"/>
                <c:pt idx="0">
                  <c:v>Less than 20 minutes</c:v>
                </c:pt>
                <c:pt idx="1">
                  <c:v>20 - 40 minutes</c:v>
                </c:pt>
                <c:pt idx="2">
                  <c:v>40 minutes to an hour</c:v>
                </c:pt>
                <c:pt idx="3">
                  <c:v>1-3 hours</c:v>
                </c:pt>
                <c:pt idx="4">
                  <c:v>3-5 hours</c:v>
                </c:pt>
                <c:pt idx="5">
                  <c:v>5-10 hours</c:v>
                </c:pt>
                <c:pt idx="6">
                  <c:v>More than 10 hours</c:v>
                </c:pt>
              </c:strCache>
            </c:strRef>
          </c:cat>
          <c:val>
            <c:numRef>
              <c:f>'time &amp; frequency'!$B$9:$B$15</c:f>
              <c:numCache>
                <c:formatCode>0%</c:formatCode>
                <c:ptCount val="7"/>
                <c:pt idx="0">
                  <c:v>0.10070000000000004</c:v>
                </c:pt>
                <c:pt idx="1">
                  <c:v>0.15280000000000007</c:v>
                </c:pt>
                <c:pt idx="2">
                  <c:v>0.12529999999999999</c:v>
                </c:pt>
                <c:pt idx="3">
                  <c:v>0.27230000000000015</c:v>
                </c:pt>
                <c:pt idx="4">
                  <c:v>0.15210000000000001</c:v>
                </c:pt>
                <c:pt idx="5">
                  <c:v>0.11370000000000002</c:v>
                </c:pt>
                <c:pt idx="6">
                  <c:v>8.3300000000000027E-2</c:v>
                </c:pt>
              </c:numCache>
            </c:numRef>
          </c:val>
        </c:ser>
        <c:gapWidth val="75"/>
        <c:overlap val="-25"/>
        <c:axId val="103485440"/>
        <c:axId val="103486976"/>
      </c:barChart>
      <c:catAx>
        <c:axId val="1034854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03486976"/>
        <c:crosses val="autoZero"/>
        <c:auto val="1"/>
        <c:lblAlgn val="ctr"/>
        <c:lblOffset val="100"/>
      </c:catAx>
      <c:valAx>
        <c:axId val="10348697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rgbClr val="888888"/>
                </a:solidFill>
              </a:defRPr>
            </a:pPr>
            <a:endParaRPr lang="en-US"/>
          </a:p>
        </c:txPr>
        <c:crossAx val="10348544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dPt>
            <c:idx val="0"/>
            <c:spPr>
              <a:solidFill>
                <a:srgbClr val="4188AD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up</c:v>
                </c:pt>
                <c:pt idx="1">
                  <c:v>down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54</c:v>
                </c:pt>
              </c:numCache>
            </c:numRef>
          </c:val>
        </c:ser>
        <c:firstSliceAng val="0"/>
        <c:holeSize val="8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dPt>
            <c:idx val="0"/>
            <c:spPr>
              <a:solidFill>
                <a:srgbClr val="4188AD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up</c:v>
                </c:pt>
                <c:pt idx="1">
                  <c:v>down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49</c:v>
                </c:pt>
              </c:numCache>
            </c:numRef>
          </c:val>
        </c:ser>
        <c:firstSliceAng val="0"/>
        <c:holeSize val="8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dPt>
            <c:idx val="0"/>
            <c:spPr>
              <a:solidFill>
                <a:srgbClr val="4188AD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up</c:v>
                </c:pt>
                <c:pt idx="1">
                  <c:v>down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44</c:v>
                </c:pt>
              </c:numCache>
            </c:numRef>
          </c:val>
        </c:ser>
        <c:firstSliceAng val="0"/>
        <c:holeSize val="8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dPt>
            <c:idx val="0"/>
            <c:spPr>
              <a:solidFill>
                <a:srgbClr val="4188AD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up</c:v>
                </c:pt>
                <c:pt idx="1">
                  <c:v>down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77</c:v>
                </c:pt>
              </c:numCache>
            </c:numRef>
          </c:val>
        </c:ser>
        <c:firstSliceAng val="0"/>
        <c:holeSize val="85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827831886991978E-2"/>
          <c:y val="5.8941863602456873E-2"/>
          <c:w val="0.92663469491044204"/>
          <c:h val="0.7311516478327813"/>
        </c:manualLayout>
      </c:layout>
      <c:lineChart>
        <c:grouping val="standard"/>
        <c:ser>
          <c:idx val="0"/>
          <c:order val="0"/>
          <c:tx>
            <c:strRef>
              <c:f>Trend!$B$1</c:f>
              <c:strCache>
                <c:ptCount val="1"/>
                <c:pt idx="0">
                  <c:v>Fairfax Digital</c:v>
                </c:pt>
              </c:strCache>
            </c:strRef>
          </c:tx>
          <c:marker>
            <c:symbol val="none"/>
          </c:marker>
          <c:dLbls>
            <c:dLbl>
              <c:idx val="30"/>
              <c:layout>
                <c:manualLayout>
                  <c:x val="-1.3064370722677121E-3"/>
                  <c:y val="-0.14769861976815218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476,513</a:t>
                    </a:r>
                    <a:endParaRPr lang="en-US" dirty="0"/>
                  </a:p>
                </c:rich>
              </c:tx>
              <c:numFmt formatCode="#,##0" sourceLinked="0"/>
              <c:spPr/>
              <c:showVal val="1"/>
            </c:dLbl>
            <c:delete val="1"/>
          </c:dLbls>
          <c:cat>
            <c:strRef>
              <c:f>Trend!$A$2:$A$34</c:f>
              <c:strCache>
                <c:ptCount val="33"/>
                <c:pt idx="0">
                  <c:v>Jan 10</c:v>
                </c:pt>
                <c:pt idx="1">
                  <c:v>Feb 10</c:v>
                </c:pt>
                <c:pt idx="2">
                  <c:v>Mar 10</c:v>
                </c:pt>
                <c:pt idx="3">
                  <c:v>Apr 10</c:v>
                </c:pt>
                <c:pt idx="4">
                  <c:v>May 10</c:v>
                </c:pt>
                <c:pt idx="5">
                  <c:v>Jun 10</c:v>
                </c:pt>
                <c:pt idx="6">
                  <c:v>Jul 10</c:v>
                </c:pt>
                <c:pt idx="7">
                  <c:v>Aug 10</c:v>
                </c:pt>
                <c:pt idx="8">
                  <c:v>Sep 10</c:v>
                </c:pt>
                <c:pt idx="9">
                  <c:v>Oct 10</c:v>
                </c:pt>
                <c:pt idx="10">
                  <c:v>Nov 10</c:v>
                </c:pt>
                <c:pt idx="11">
                  <c:v>Dec 10</c:v>
                </c:pt>
                <c:pt idx="12">
                  <c:v>Jan 11</c:v>
                </c:pt>
                <c:pt idx="13">
                  <c:v>Feb 11</c:v>
                </c:pt>
                <c:pt idx="14">
                  <c:v>Mar 11</c:v>
                </c:pt>
                <c:pt idx="15">
                  <c:v>Apr 11</c:v>
                </c:pt>
                <c:pt idx="16">
                  <c:v>May 11</c:v>
                </c:pt>
                <c:pt idx="17">
                  <c:v>Jun 11</c:v>
                </c:pt>
                <c:pt idx="18">
                  <c:v>Jul 11</c:v>
                </c:pt>
                <c:pt idx="19">
                  <c:v>Aug 11</c:v>
                </c:pt>
                <c:pt idx="20">
                  <c:v>Sep 11</c:v>
                </c:pt>
                <c:pt idx="21">
                  <c:v>Oct 11</c:v>
                </c:pt>
                <c:pt idx="22">
                  <c:v>Nov 11</c:v>
                </c:pt>
                <c:pt idx="23">
                  <c:v>Dec 11</c:v>
                </c:pt>
                <c:pt idx="24">
                  <c:v>Jan 12</c:v>
                </c:pt>
                <c:pt idx="25">
                  <c:v>Feb 12</c:v>
                </c:pt>
                <c:pt idx="26">
                  <c:v>Mar 12</c:v>
                </c:pt>
                <c:pt idx="27">
                  <c:v>Apr 12</c:v>
                </c:pt>
                <c:pt idx="28">
                  <c:v>May-12</c:v>
                </c:pt>
                <c:pt idx="29">
                  <c:v>Jun-12</c:v>
                </c:pt>
                <c:pt idx="30">
                  <c:v>Jul-12</c:v>
                </c:pt>
                <c:pt idx="31">
                  <c:v>Aug-12</c:v>
                </c:pt>
                <c:pt idx="32">
                  <c:v>Sep-12</c:v>
                </c:pt>
              </c:strCache>
            </c:strRef>
          </c:cat>
          <c:val>
            <c:numRef>
              <c:f>Trend!$B$2:$B$34</c:f>
              <c:numCache>
                <c:formatCode>General</c:formatCode>
                <c:ptCount val="33"/>
                <c:pt idx="0">
                  <c:v>18616</c:v>
                </c:pt>
                <c:pt idx="1">
                  <c:v>34506</c:v>
                </c:pt>
                <c:pt idx="2">
                  <c:v>41711</c:v>
                </c:pt>
                <c:pt idx="3">
                  <c:v>46403</c:v>
                </c:pt>
                <c:pt idx="4">
                  <c:v>53953</c:v>
                </c:pt>
                <c:pt idx="5">
                  <c:v>62536</c:v>
                </c:pt>
                <c:pt idx="6">
                  <c:v>65433</c:v>
                </c:pt>
                <c:pt idx="7">
                  <c:v>87816</c:v>
                </c:pt>
                <c:pt idx="8">
                  <c:v>97134</c:v>
                </c:pt>
                <c:pt idx="9">
                  <c:v>110027</c:v>
                </c:pt>
                <c:pt idx="10">
                  <c:v>128157</c:v>
                </c:pt>
                <c:pt idx="11">
                  <c:v>143864</c:v>
                </c:pt>
                <c:pt idx="12">
                  <c:v>160493</c:v>
                </c:pt>
                <c:pt idx="13">
                  <c:v>163858</c:v>
                </c:pt>
                <c:pt idx="14">
                  <c:v>171345</c:v>
                </c:pt>
                <c:pt idx="15">
                  <c:v>166215</c:v>
                </c:pt>
                <c:pt idx="16">
                  <c:v>182323</c:v>
                </c:pt>
                <c:pt idx="17">
                  <c:v>180538</c:v>
                </c:pt>
                <c:pt idx="18">
                  <c:v>204992</c:v>
                </c:pt>
                <c:pt idx="19">
                  <c:v>223820</c:v>
                </c:pt>
                <c:pt idx="20">
                  <c:v>248418</c:v>
                </c:pt>
                <c:pt idx="21">
                  <c:v>271670</c:v>
                </c:pt>
                <c:pt idx="22">
                  <c:v>283323</c:v>
                </c:pt>
                <c:pt idx="23">
                  <c:v>294335</c:v>
                </c:pt>
                <c:pt idx="24">
                  <c:v>321456</c:v>
                </c:pt>
                <c:pt idx="25">
                  <c:v>319601</c:v>
                </c:pt>
                <c:pt idx="26">
                  <c:v>341528</c:v>
                </c:pt>
                <c:pt idx="27">
                  <c:v>337789</c:v>
                </c:pt>
                <c:pt idx="28">
                  <c:v>350727</c:v>
                </c:pt>
                <c:pt idx="29">
                  <c:v>369783</c:v>
                </c:pt>
                <c:pt idx="30">
                  <c:v>390010</c:v>
                </c:pt>
                <c:pt idx="31">
                  <c:v>425258</c:v>
                </c:pt>
                <c:pt idx="32">
                  <c:v>476513</c:v>
                </c:pt>
              </c:numCache>
            </c:numRef>
          </c:val>
        </c:ser>
        <c:ser>
          <c:idx val="1"/>
          <c:order val="1"/>
          <c:tx>
            <c:strRef>
              <c:f>Trend!$C$1</c:f>
              <c:strCache>
                <c:ptCount val="1"/>
                <c:pt idx="0">
                  <c:v>News Digital Media</c:v>
                </c:pt>
              </c:strCache>
            </c:strRef>
          </c:tx>
          <c:spPr>
            <a:ln>
              <a:solidFill>
                <a:srgbClr val="A60042"/>
              </a:solidFill>
              <a:prstDash val="sysDot"/>
            </a:ln>
          </c:spPr>
          <c:marker>
            <c:symbol val="none"/>
          </c:marker>
          <c:dLbls>
            <c:dLbl>
              <c:idx val="30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447,966</a:t>
                    </a:r>
                    <a:endParaRPr lang="en-US" dirty="0"/>
                  </a:p>
                </c:rich>
              </c:tx>
              <c:numFmt formatCode="#,##0" sourceLinked="0"/>
              <c:spPr/>
              <c:showVal val="1"/>
            </c:dLbl>
            <c:delete val="1"/>
          </c:dLbls>
          <c:cat>
            <c:strRef>
              <c:f>Trend!$A$2:$A$34</c:f>
              <c:strCache>
                <c:ptCount val="33"/>
                <c:pt idx="0">
                  <c:v>Jan 10</c:v>
                </c:pt>
                <c:pt idx="1">
                  <c:v>Feb 10</c:v>
                </c:pt>
                <c:pt idx="2">
                  <c:v>Mar 10</c:v>
                </c:pt>
                <c:pt idx="3">
                  <c:v>Apr 10</c:v>
                </c:pt>
                <c:pt idx="4">
                  <c:v>May 10</c:v>
                </c:pt>
                <c:pt idx="5">
                  <c:v>Jun 10</c:v>
                </c:pt>
                <c:pt idx="6">
                  <c:v>Jul 10</c:v>
                </c:pt>
                <c:pt idx="7">
                  <c:v>Aug 10</c:v>
                </c:pt>
                <c:pt idx="8">
                  <c:v>Sep 10</c:v>
                </c:pt>
                <c:pt idx="9">
                  <c:v>Oct 10</c:v>
                </c:pt>
                <c:pt idx="10">
                  <c:v>Nov 10</c:v>
                </c:pt>
                <c:pt idx="11">
                  <c:v>Dec 10</c:v>
                </c:pt>
                <c:pt idx="12">
                  <c:v>Jan 11</c:v>
                </c:pt>
                <c:pt idx="13">
                  <c:v>Feb 11</c:v>
                </c:pt>
                <c:pt idx="14">
                  <c:v>Mar 11</c:v>
                </c:pt>
                <c:pt idx="15">
                  <c:v>Apr 11</c:v>
                </c:pt>
                <c:pt idx="16">
                  <c:v>May 11</c:v>
                </c:pt>
                <c:pt idx="17">
                  <c:v>Jun 11</c:v>
                </c:pt>
                <c:pt idx="18">
                  <c:v>Jul 11</c:v>
                </c:pt>
                <c:pt idx="19">
                  <c:v>Aug 11</c:v>
                </c:pt>
                <c:pt idx="20">
                  <c:v>Sep 11</c:v>
                </c:pt>
                <c:pt idx="21">
                  <c:v>Oct 11</c:v>
                </c:pt>
                <c:pt idx="22">
                  <c:v>Nov 11</c:v>
                </c:pt>
                <c:pt idx="23">
                  <c:v>Dec 11</c:v>
                </c:pt>
                <c:pt idx="24">
                  <c:v>Jan 12</c:v>
                </c:pt>
                <c:pt idx="25">
                  <c:v>Feb 12</c:v>
                </c:pt>
                <c:pt idx="26">
                  <c:v>Mar 12</c:v>
                </c:pt>
                <c:pt idx="27">
                  <c:v>Apr 12</c:v>
                </c:pt>
                <c:pt idx="28">
                  <c:v>May-12</c:v>
                </c:pt>
                <c:pt idx="29">
                  <c:v>Jun-12</c:v>
                </c:pt>
                <c:pt idx="30">
                  <c:v>Jul-12</c:v>
                </c:pt>
                <c:pt idx="31">
                  <c:v>Aug-12</c:v>
                </c:pt>
                <c:pt idx="32">
                  <c:v>Sep-12</c:v>
                </c:pt>
              </c:strCache>
            </c:strRef>
          </c:cat>
          <c:val>
            <c:numRef>
              <c:f>Trend!$C$2:$C$34</c:f>
              <c:numCache>
                <c:formatCode>General</c:formatCode>
                <c:ptCount val="33"/>
                <c:pt idx="0">
                  <c:v>36320</c:v>
                </c:pt>
                <c:pt idx="1">
                  <c:v>43043</c:v>
                </c:pt>
                <c:pt idx="2">
                  <c:v>48823</c:v>
                </c:pt>
                <c:pt idx="3">
                  <c:v>50161</c:v>
                </c:pt>
                <c:pt idx="4">
                  <c:v>70286</c:v>
                </c:pt>
                <c:pt idx="5">
                  <c:v>74254</c:v>
                </c:pt>
                <c:pt idx="6">
                  <c:v>69146</c:v>
                </c:pt>
                <c:pt idx="7">
                  <c:v>80854</c:v>
                </c:pt>
                <c:pt idx="8">
                  <c:v>83520</c:v>
                </c:pt>
                <c:pt idx="9">
                  <c:v>80347</c:v>
                </c:pt>
                <c:pt idx="10">
                  <c:v>85384</c:v>
                </c:pt>
                <c:pt idx="11">
                  <c:v>83302</c:v>
                </c:pt>
                <c:pt idx="12">
                  <c:v>85581</c:v>
                </c:pt>
                <c:pt idx="13">
                  <c:v>85278</c:v>
                </c:pt>
                <c:pt idx="14">
                  <c:v>85049</c:v>
                </c:pt>
                <c:pt idx="15">
                  <c:v>84070</c:v>
                </c:pt>
                <c:pt idx="16">
                  <c:v>92112</c:v>
                </c:pt>
                <c:pt idx="17">
                  <c:v>88630</c:v>
                </c:pt>
                <c:pt idx="18">
                  <c:v>96816</c:v>
                </c:pt>
                <c:pt idx="19">
                  <c:v>102257</c:v>
                </c:pt>
                <c:pt idx="20">
                  <c:v>104221</c:v>
                </c:pt>
                <c:pt idx="21">
                  <c:v>115334</c:v>
                </c:pt>
                <c:pt idx="22">
                  <c:v>130529</c:v>
                </c:pt>
                <c:pt idx="23">
                  <c:v>128678</c:v>
                </c:pt>
                <c:pt idx="24">
                  <c:v>131072</c:v>
                </c:pt>
                <c:pt idx="25">
                  <c:v>130608</c:v>
                </c:pt>
                <c:pt idx="26">
                  <c:v>212889</c:v>
                </c:pt>
                <c:pt idx="27">
                  <c:v>236385</c:v>
                </c:pt>
                <c:pt idx="28">
                  <c:v>266375</c:v>
                </c:pt>
                <c:pt idx="29">
                  <c:v>304265</c:v>
                </c:pt>
                <c:pt idx="30">
                  <c:v>365409</c:v>
                </c:pt>
                <c:pt idx="31">
                  <c:v>391344</c:v>
                </c:pt>
                <c:pt idx="32">
                  <c:v>447966</c:v>
                </c:pt>
              </c:numCache>
            </c:numRef>
          </c:val>
        </c:ser>
        <c:ser>
          <c:idx val="2"/>
          <c:order val="2"/>
          <c:tx>
            <c:strRef>
              <c:f>Trend!$D$1</c:f>
              <c:strCache>
                <c:ptCount val="1"/>
                <c:pt idx="0">
                  <c:v>ninemsn</c:v>
                </c:pt>
              </c:strCache>
            </c:strRef>
          </c:tx>
          <c:spPr>
            <a:ln>
              <a:solidFill>
                <a:srgbClr val="B4D01F"/>
              </a:solidFill>
              <a:prstDash val="dash"/>
            </a:ln>
          </c:spPr>
          <c:marker>
            <c:symbol val="none"/>
          </c:marker>
          <c:dLbls>
            <c:dLbl>
              <c:idx val="30"/>
              <c:layout>
                <c:manualLayout>
                  <c:x val="0"/>
                  <c:y val="-4.724177472344350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120,438</a:t>
                    </a:r>
                    <a:endParaRPr lang="en-US" dirty="0"/>
                  </a:p>
                </c:rich>
              </c:tx>
              <c:numFmt formatCode="#,##0" sourceLinked="0"/>
              <c:spPr/>
              <c:showVal val="1"/>
            </c:dLbl>
            <c:delete val="1"/>
          </c:dLbls>
          <c:cat>
            <c:strRef>
              <c:f>Trend!$A$2:$A$34</c:f>
              <c:strCache>
                <c:ptCount val="33"/>
                <c:pt idx="0">
                  <c:v>Jan 10</c:v>
                </c:pt>
                <c:pt idx="1">
                  <c:v>Feb 10</c:v>
                </c:pt>
                <c:pt idx="2">
                  <c:v>Mar 10</c:v>
                </c:pt>
                <c:pt idx="3">
                  <c:v>Apr 10</c:v>
                </c:pt>
                <c:pt idx="4">
                  <c:v>May 10</c:v>
                </c:pt>
                <c:pt idx="5">
                  <c:v>Jun 10</c:v>
                </c:pt>
                <c:pt idx="6">
                  <c:v>Jul 10</c:v>
                </c:pt>
                <c:pt idx="7">
                  <c:v>Aug 10</c:v>
                </c:pt>
                <c:pt idx="8">
                  <c:v>Sep 10</c:v>
                </c:pt>
                <c:pt idx="9">
                  <c:v>Oct 10</c:v>
                </c:pt>
                <c:pt idx="10">
                  <c:v>Nov 10</c:v>
                </c:pt>
                <c:pt idx="11">
                  <c:v>Dec 10</c:v>
                </c:pt>
                <c:pt idx="12">
                  <c:v>Jan 11</c:v>
                </c:pt>
                <c:pt idx="13">
                  <c:v>Feb 11</c:v>
                </c:pt>
                <c:pt idx="14">
                  <c:v>Mar 11</c:v>
                </c:pt>
                <c:pt idx="15">
                  <c:v>Apr 11</c:v>
                </c:pt>
                <c:pt idx="16">
                  <c:v>May 11</c:v>
                </c:pt>
                <c:pt idx="17">
                  <c:v>Jun 11</c:v>
                </c:pt>
                <c:pt idx="18">
                  <c:v>Jul 11</c:v>
                </c:pt>
                <c:pt idx="19">
                  <c:v>Aug 11</c:v>
                </c:pt>
                <c:pt idx="20">
                  <c:v>Sep 11</c:v>
                </c:pt>
                <c:pt idx="21">
                  <c:v>Oct 11</c:v>
                </c:pt>
                <c:pt idx="22">
                  <c:v>Nov 11</c:v>
                </c:pt>
                <c:pt idx="23">
                  <c:v>Dec 11</c:v>
                </c:pt>
                <c:pt idx="24">
                  <c:v>Jan 12</c:v>
                </c:pt>
                <c:pt idx="25">
                  <c:v>Feb 12</c:v>
                </c:pt>
                <c:pt idx="26">
                  <c:v>Mar 12</c:v>
                </c:pt>
                <c:pt idx="27">
                  <c:v>Apr 12</c:v>
                </c:pt>
                <c:pt idx="28">
                  <c:v>May-12</c:v>
                </c:pt>
                <c:pt idx="29">
                  <c:v>Jun-12</c:v>
                </c:pt>
                <c:pt idx="30">
                  <c:v>Jul-12</c:v>
                </c:pt>
                <c:pt idx="31">
                  <c:v>Aug-12</c:v>
                </c:pt>
                <c:pt idx="32">
                  <c:v>Sep-12</c:v>
                </c:pt>
              </c:strCache>
            </c:strRef>
          </c:cat>
          <c:val>
            <c:numRef>
              <c:f>Trend!$D$2:$D$34</c:f>
              <c:numCache>
                <c:formatCode>General</c:formatCode>
                <c:ptCount val="33"/>
                <c:pt idx="0">
                  <c:v>30845</c:v>
                </c:pt>
                <c:pt idx="1">
                  <c:v>32123</c:v>
                </c:pt>
                <c:pt idx="2">
                  <c:v>34804</c:v>
                </c:pt>
                <c:pt idx="3">
                  <c:v>37926</c:v>
                </c:pt>
                <c:pt idx="4">
                  <c:v>39478</c:v>
                </c:pt>
                <c:pt idx="5">
                  <c:v>42452</c:v>
                </c:pt>
                <c:pt idx="6">
                  <c:v>43958</c:v>
                </c:pt>
                <c:pt idx="7">
                  <c:v>47252</c:v>
                </c:pt>
                <c:pt idx="8">
                  <c:v>50273</c:v>
                </c:pt>
                <c:pt idx="9">
                  <c:v>48920</c:v>
                </c:pt>
                <c:pt idx="10">
                  <c:v>48922</c:v>
                </c:pt>
                <c:pt idx="11">
                  <c:v>45440</c:v>
                </c:pt>
                <c:pt idx="12">
                  <c:v>51507</c:v>
                </c:pt>
                <c:pt idx="13">
                  <c:v>54249</c:v>
                </c:pt>
                <c:pt idx="14">
                  <c:v>55641</c:v>
                </c:pt>
                <c:pt idx="15">
                  <c:v>56653</c:v>
                </c:pt>
                <c:pt idx="16">
                  <c:v>62091</c:v>
                </c:pt>
                <c:pt idx="17">
                  <c:v>61609</c:v>
                </c:pt>
                <c:pt idx="18">
                  <c:v>68179</c:v>
                </c:pt>
                <c:pt idx="19">
                  <c:v>62162</c:v>
                </c:pt>
                <c:pt idx="20">
                  <c:v>64550</c:v>
                </c:pt>
                <c:pt idx="21">
                  <c:v>64079</c:v>
                </c:pt>
                <c:pt idx="22">
                  <c:v>65296</c:v>
                </c:pt>
                <c:pt idx="23">
                  <c:v>66728</c:v>
                </c:pt>
                <c:pt idx="24">
                  <c:v>76780</c:v>
                </c:pt>
                <c:pt idx="25">
                  <c:v>97173</c:v>
                </c:pt>
                <c:pt idx="26">
                  <c:v>101180</c:v>
                </c:pt>
                <c:pt idx="27">
                  <c:v>100836</c:v>
                </c:pt>
                <c:pt idx="28">
                  <c:v>103068</c:v>
                </c:pt>
                <c:pt idx="29">
                  <c:v>109956</c:v>
                </c:pt>
                <c:pt idx="30">
                  <c:v>118674</c:v>
                </c:pt>
                <c:pt idx="31">
                  <c:v>113194</c:v>
                </c:pt>
                <c:pt idx="32">
                  <c:v>120438</c:v>
                </c:pt>
              </c:numCache>
            </c:numRef>
          </c:val>
        </c:ser>
        <c:marker val="1"/>
        <c:axId val="127267968"/>
        <c:axId val="127269888"/>
      </c:lineChart>
      <c:catAx>
        <c:axId val="127267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rgbClr val="003252"/>
                    </a:solidFill>
                  </a:defRPr>
                </a:pPr>
                <a:r>
                  <a:rPr lang="en-US" sz="1600">
                    <a:solidFill>
                      <a:srgbClr val="003252"/>
                    </a:solidFill>
                  </a:rPr>
                  <a:t>Average Daily Unique Browsers</a:t>
                </a:r>
              </a:p>
            </c:rich>
          </c:tx>
          <c:layout>
            <c:manualLayout>
              <c:xMode val="edge"/>
              <c:yMode val="edge"/>
              <c:x val="0.33600530357030417"/>
              <c:y val="6.845180870974732E-5"/>
            </c:manualLayout>
          </c:layout>
          <c:spPr>
            <a:solidFill>
              <a:srgbClr val="FFFFFF"/>
            </a:solidFill>
          </c:spPr>
        </c:title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27269888"/>
        <c:crosses val="autoZero"/>
        <c:auto val="1"/>
        <c:lblAlgn val="ctr"/>
        <c:lblOffset val="100"/>
      </c:catAx>
      <c:valAx>
        <c:axId val="127269888"/>
        <c:scaling>
          <c:orientation val="minMax"/>
        </c:scaling>
        <c:axPos val="l"/>
        <c:majorGridlines>
          <c:spPr>
            <a:ln w="6350">
              <a:solidFill>
                <a:srgbClr val="111111">
                  <a:lumMod val="25000"/>
                  <a:lumOff val="75000"/>
                </a:srgbClr>
              </a:solidFill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27267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5659793280409564E-2"/>
          <c:y val="0.13938126866452694"/>
          <c:w val="0.54924127183545901"/>
          <c:h val="8.4010289147505163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6697483567023605E-2"/>
          <c:y val="3.6808925583691421E-2"/>
          <c:w val="0.93180302909596269"/>
          <c:h val="0.78831349120831973"/>
        </c:manualLayout>
      </c:layout>
      <c:bubbleChart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chemeClr val="accent6">
                  <a:lumMod val="50000"/>
                  <a:lumOff val="50000"/>
                </a:schemeClr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92D050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FFC000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E6A8E7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rgbClr val="EE7A6E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spPr>
              <a:solidFill>
                <a:srgbClr val="46B8A2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spPr>
              <a:solidFill>
                <a:srgbClr val="E6A8E7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spPr>
              <a:solidFill>
                <a:srgbClr val="EE7A6E"/>
              </a:solidFill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-4.0338435945222531E-2"/>
                  <c:y val="2.322706721469740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300" b="1" i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195348</c:v>
                </c:pt>
                <c:pt idx="1">
                  <c:v>106980</c:v>
                </c:pt>
                <c:pt idx="2">
                  <c:v>64845</c:v>
                </c:pt>
                <c:pt idx="3">
                  <c:v>152934</c:v>
                </c:pt>
                <c:pt idx="4">
                  <c:v>38726</c:v>
                </c:pt>
                <c:pt idx="5">
                  <c:v>58734</c:v>
                </c:pt>
                <c:pt idx="6">
                  <c:v>96411</c:v>
                </c:pt>
              </c:numCache>
            </c:numRef>
          </c:xVal>
          <c:yVal>
            <c:numRef>
              <c:f>Sheet1!$B$2:$B$12</c:f>
              <c:numCache>
                <c:formatCode>_-* #,##0_-;\-* #,##0_-;_-* "-"??_-;_-@_-</c:formatCode>
                <c:ptCount val="11"/>
                <c:pt idx="0">
                  <c:v>27346470.999999996</c:v>
                </c:pt>
                <c:pt idx="1">
                  <c:v>19114756</c:v>
                </c:pt>
                <c:pt idx="2">
                  <c:v>6806700</c:v>
                </c:pt>
                <c:pt idx="3">
                  <c:v>22158729.999999996</c:v>
                </c:pt>
                <c:pt idx="4">
                  <c:v>2792741.9999999986</c:v>
                </c:pt>
                <c:pt idx="5">
                  <c:v>7383072</c:v>
                </c:pt>
                <c:pt idx="6">
                  <c:v>12206257.999999994</c:v>
                </c:pt>
              </c:numCache>
            </c:numRef>
          </c:yVal>
          <c:bubbleSize>
            <c:numRef>
              <c:f>Sheet1!$C$2:$C$12</c:f>
              <c:numCache>
                <c:formatCode>General</c:formatCode>
                <c:ptCount val="11"/>
                <c:pt idx="0">
                  <c:v>6.0300000000000027E-2</c:v>
                </c:pt>
                <c:pt idx="1">
                  <c:v>5.1199999999999996E-2</c:v>
                </c:pt>
                <c:pt idx="2">
                  <c:v>6.4200000000000021E-2</c:v>
                </c:pt>
                <c:pt idx="3">
                  <c:v>5.3100000000000008E-2</c:v>
                </c:pt>
                <c:pt idx="4">
                  <c:v>2.5500000000000005E-2</c:v>
                </c:pt>
                <c:pt idx="5">
                  <c:v>4.4000000000000025E-2</c:v>
                </c:pt>
                <c:pt idx="6">
                  <c:v>4.1100000000000005E-2</c:v>
                </c:pt>
              </c:numCache>
            </c:numRef>
          </c:bubbleSize>
        </c:ser>
        <c:bubbleScale val="100"/>
        <c:axId val="127966208"/>
        <c:axId val="127968384"/>
      </c:bubbleChart>
      <c:valAx>
        <c:axId val="127966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r>
                  <a:rPr lang="en-A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Average</a:t>
                </a:r>
                <a:r>
                  <a:rPr lang="en-AU" sz="1400" b="1" baseline="0" dirty="0" smtClean="0">
                    <a:solidFill>
                      <a:schemeClr val="tx2">
                        <a:lumMod val="75000"/>
                      </a:schemeClr>
                    </a:solidFill>
                  </a:rPr>
                  <a:t> Daily Unique Browsers</a:t>
                </a:r>
                <a:endParaRPr lang="en-AU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34748473094055032"/>
              <c:y val="2.651884298945533E-3"/>
            </c:manualLayout>
          </c:layout>
        </c:title>
        <c:numFmt formatCode="General" sourceLinked="1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/>
          <a:lstStyle/>
          <a:p>
            <a:pPr>
              <a:defRPr sz="1000">
                <a:solidFill>
                  <a:srgbClr val="888888"/>
                </a:solidFill>
              </a:defRPr>
            </a:pPr>
            <a:endParaRPr lang="en-US"/>
          </a:p>
        </c:txPr>
        <c:crossAx val="127968384"/>
        <c:crosses val="autoZero"/>
        <c:crossBetween val="midCat"/>
      </c:valAx>
      <c:valAx>
        <c:axId val="127968384"/>
        <c:scaling>
          <c:orientation val="minMax"/>
          <c:min val="0"/>
        </c:scaling>
        <c:axPos val="l"/>
        <c:numFmt formatCode="#,##0" sourceLinked="0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/>
          <a:lstStyle/>
          <a:p>
            <a:pPr>
              <a:defRPr sz="1000">
                <a:solidFill>
                  <a:srgbClr val="888888"/>
                </a:solidFill>
              </a:defRPr>
            </a:pPr>
            <a:endParaRPr lang="en-US"/>
          </a:p>
        </c:txPr>
        <c:crossAx val="127966208"/>
        <c:crosses val="autoZero"/>
        <c:crossBetween val="midCat"/>
      </c:valAx>
    </c:plotArea>
    <c:legend>
      <c:legendPos val="t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73569716844868849"/>
          <c:y val="0.36848392578230604"/>
          <c:w val="0.19297608124926194"/>
          <c:h val="0.40752053931875087"/>
        </c:manualLayout>
      </c:layout>
      <c:spPr>
        <a:ln>
          <a:noFill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112" y="1539608"/>
            <a:ext cx="4622641" cy="1470025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112" y="3663594"/>
            <a:ext cx="4622641" cy="1483418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7112" y="6356350"/>
            <a:ext cx="2133600" cy="365125"/>
          </a:xfrm>
        </p:spPr>
        <p:txBody>
          <a:bodyPr/>
          <a:lstStyle/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78D-7ADD-814D-9253-A55A52F4483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78D-7ADD-814D-9253-A55A52F4483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300160"/>
            <a:ext cx="6364626" cy="365125"/>
          </a:xfrm>
        </p:spPr>
        <p:txBody>
          <a:bodyPr lIns="0" anchor="t" anchorCtr="0"/>
          <a:lstStyle>
            <a:lvl1pPr marL="0">
              <a:lnSpc>
                <a:spcPts val="1400"/>
              </a:lnSpc>
              <a:spcAft>
                <a:spcPts val="300"/>
              </a:spcAft>
              <a:buFontTx/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lnSpc>
                <a:spcPts val="1400"/>
              </a:lnSpc>
              <a:spcAft>
                <a:spcPts val="300"/>
              </a:spcAft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 marL="0">
              <a:lnSpc>
                <a:spcPts val="1400"/>
              </a:lnSpc>
              <a:spcAft>
                <a:spcPts val="300"/>
              </a:spcAft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 marL="0">
              <a:lnSpc>
                <a:spcPts val="1400"/>
              </a:lnSpc>
              <a:spcAft>
                <a:spcPts val="300"/>
              </a:spcAft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78D-7ADD-814D-9253-A55A52F4483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6300160"/>
            <a:ext cx="6364626" cy="365125"/>
          </a:xfrm>
        </p:spPr>
        <p:txBody>
          <a:bodyPr lIns="0" anchor="t" anchorCtr="0"/>
          <a:lstStyle>
            <a:lvl1pPr marL="0">
              <a:lnSpc>
                <a:spcPts val="1400"/>
              </a:lnSpc>
              <a:spcAft>
                <a:spcPts val="300"/>
              </a:spcAft>
              <a:buFontTx/>
              <a:buNone/>
              <a:defRPr sz="1000"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lnSpc>
                <a:spcPts val="1400"/>
              </a:lnSpc>
              <a:spcAft>
                <a:spcPts val="300"/>
              </a:spcAft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 marL="0">
              <a:lnSpc>
                <a:spcPts val="1400"/>
              </a:lnSpc>
              <a:spcAft>
                <a:spcPts val="300"/>
              </a:spcAft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 marL="0">
              <a:lnSpc>
                <a:spcPts val="1400"/>
              </a:lnSpc>
              <a:spcAft>
                <a:spcPts val="300"/>
              </a:spcAft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AU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78D-7ADD-814D-9253-A55A52F4483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78D-7ADD-814D-9253-A55A52F4483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78D-7ADD-814D-9253-A55A52F4483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78D-7ADD-814D-9253-A55A52F4483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178D-7ADD-814D-9253-A55A52F4483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759"/>
            <a:ext cx="8229600" cy="78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0000"/>
            <a:ext cx="8229600" cy="4066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5DFF-BD7B-E643-A183-62353729A59E}" type="datetimeFigureOut">
              <a:rPr lang="en-AU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178D-7ADD-814D-9253-A55A52F4483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18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chemeClr val="tx2"/>
        </a:buClr>
        <a:buFont typeface="Arial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chemeClr val="tx1">
            <a:lumMod val="50000"/>
            <a:lumOff val="50000"/>
          </a:schemeClr>
        </a:buClr>
        <a:buFont typeface="Arial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chemeClr val="tx1">
            <a:lumMod val="50000"/>
            <a:lumOff val="50000"/>
          </a:schemeClr>
        </a:buClr>
        <a:buFont typeface="Arial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chemeClr val="tx1">
            <a:lumMod val="50000"/>
            <a:lumOff val="50000"/>
          </a:schemeClr>
        </a:buClr>
        <a:buFont typeface="Arial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chemeClr val="tx1">
            <a:lumMod val="50000"/>
            <a:lumOff val="50000"/>
          </a:schemeClr>
        </a:buClr>
        <a:buFont typeface="Arial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Fairfax Metro Mobile Research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</a:t>
            </a:r>
            <a:r>
              <a:rPr lang="en-US" dirty="0"/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Mobile research study objectives &amp; methodology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The state of the mobile market in Australia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Mobile internet usage: How &amp; where the Fairfax Metro </a:t>
            </a:r>
            <a:br>
              <a:rPr lang="en-AU" sz="1600" kern="0" dirty="0"/>
            </a:br>
            <a:r>
              <a:rPr lang="en-AU" sz="1600" kern="0" dirty="0"/>
              <a:t>audience use the internet on their mobile phones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The reach &amp; growth of our mobile products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Audience profile of Fairfax Metro’s mobile audience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Summary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endParaRPr lang="en-AU" sz="1600" kern="0" dirty="0">
              <a:solidFill>
                <a:schemeClr val="tx1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 80% of Fairfax Metro’s mobile audience access the internet on their smartphone multiple times per day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214435"/>
            <a:ext cx="6364626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more than once in the last month (n= 1,535). Excludes regional.</a:t>
            </a:r>
          </a:p>
          <a:p>
            <a:r>
              <a:rPr lang="en-AU" sz="800" dirty="0" smtClean="0"/>
              <a:t>Q. How often do you access the internet from your mobile phone?</a:t>
            </a:r>
            <a:endParaRPr lang="en-AU" sz="800" dirty="0"/>
          </a:p>
          <a:p>
            <a:endParaRPr lang="en-US" sz="8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2536" y="1864196"/>
          <a:ext cx="6189563" cy="414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8"/>
          <p:cNvSpPr txBox="1">
            <a:spLocks/>
          </p:cNvSpPr>
          <p:nvPr/>
        </p:nvSpPr>
        <p:spPr>
          <a:xfrm>
            <a:off x="6642100" y="2857761"/>
            <a:ext cx="2057400" cy="150945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500" b="1">
                <a:solidFill>
                  <a:srgbClr val="204457"/>
                </a:solidFill>
              </a:rPr>
              <a:t>A heavy trend towards multi-day internet usage on mobile phones is becoming evident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68481" y="2787535"/>
            <a:ext cx="1870194" cy="794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68481" y="4305300"/>
            <a:ext cx="1870194" cy="794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340600" y="2029296"/>
            <a:ext cx="62230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 60% of Fairfax Metro’s mobile audience spend more than an hour on the internet on their mobile phone every week</a:t>
            </a:r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2152228"/>
          <a:ext cx="6148908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8"/>
          <p:cNvSpPr txBox="1">
            <a:spLocks/>
          </p:cNvSpPr>
          <p:nvPr/>
        </p:nvSpPr>
        <p:spPr>
          <a:xfrm>
            <a:off x="6642100" y="3687276"/>
            <a:ext cx="2057400" cy="106252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2400">
                <a:solidFill>
                  <a:srgbClr val="888888"/>
                </a:solidFill>
              </a:rPr>
              <a:t>1 hour +</a:t>
            </a:r>
            <a:r>
              <a:rPr lang="en-US" sz="1500">
                <a:solidFill>
                  <a:srgbClr val="888888"/>
                </a:solidFill>
              </a:rPr>
              <a:t/>
            </a:r>
            <a:br>
              <a:rPr lang="en-US" sz="1500">
                <a:solidFill>
                  <a:srgbClr val="888888"/>
                </a:solidFill>
              </a:rPr>
            </a:br>
            <a:r>
              <a:rPr lang="en-US" sz="1500">
                <a:solidFill>
                  <a:srgbClr val="888888"/>
                </a:solidFill>
              </a:rPr>
              <a:t>Every week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68481" y="3610282"/>
            <a:ext cx="1870194" cy="794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Choice>
          <mc:Fallback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7239000" y="2552700"/>
            <a:ext cx="876300" cy="876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768481" y="4521200"/>
            <a:ext cx="1870194" cy="794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214435"/>
            <a:ext cx="6364626" cy="64356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more than once in the last month (n= 1,535). Excludes regional.</a:t>
            </a:r>
          </a:p>
          <a:p>
            <a:r>
              <a:rPr lang="en-AU" sz="800" dirty="0" smtClean="0"/>
              <a:t>Q. On average, how long would you spend on the internet on your mobile phone every week?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Mobile internet usage is just as common while out and about as while relaxing at home</a:t>
            </a:r>
            <a:endParaRPr lang="en-US"/>
          </a:p>
        </p:txBody>
      </p:sp>
      <p:pic>
        <p:nvPicPr>
          <p:cNvPr id="5" name="Content Placeholder 4" descr="outabout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094" b="-6094"/>
          <a:stretch>
            <a:fillRect/>
          </a:stretch>
        </p:blipFill>
        <p:spPr/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6990404" y="2688210"/>
            <a:ext cx="1533084" cy="217785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600" b="1">
                <a:solidFill>
                  <a:srgbClr val="204457"/>
                </a:solidFill>
              </a:rPr>
              <a:t>Mobile </a:t>
            </a:r>
            <a:br>
              <a:rPr lang="en-US" sz="1600" b="1">
                <a:solidFill>
                  <a:srgbClr val="204457"/>
                </a:solidFill>
              </a:rPr>
            </a:br>
            <a:r>
              <a:rPr lang="en-US" sz="1600" b="1">
                <a:solidFill>
                  <a:srgbClr val="204457"/>
                </a:solidFill>
              </a:rPr>
              <a:t>Internet use </a:t>
            </a:r>
            <a:br>
              <a:rPr lang="en-US" sz="1600" b="1">
                <a:solidFill>
                  <a:srgbClr val="204457"/>
                </a:solidFill>
              </a:rPr>
            </a:br>
            <a:r>
              <a:rPr lang="en-US" sz="1600" b="1">
                <a:solidFill>
                  <a:srgbClr val="204457"/>
                </a:solidFill>
              </a:rPr>
              <a:t>is just as common </a:t>
            </a:r>
            <a:br>
              <a:rPr lang="en-US" sz="1600" b="1">
                <a:solidFill>
                  <a:srgbClr val="204457"/>
                </a:solidFill>
              </a:rPr>
            </a:br>
            <a:r>
              <a:rPr lang="en-US" sz="1600" b="1">
                <a:solidFill>
                  <a:srgbClr val="204457"/>
                </a:solidFill>
              </a:rPr>
              <a:t>out-and-about as relaxing </a:t>
            </a:r>
            <a:br>
              <a:rPr lang="en-US" sz="1600" b="1">
                <a:solidFill>
                  <a:srgbClr val="204457"/>
                </a:solidFill>
              </a:rPr>
            </a:br>
            <a:r>
              <a:rPr lang="en-US" sz="1600" b="1">
                <a:solidFill>
                  <a:srgbClr val="204457"/>
                </a:solidFill>
              </a:rPr>
              <a:t>at home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069077" y="2654496"/>
            <a:ext cx="1393586" cy="1588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69077" y="4596349"/>
            <a:ext cx="1393586" cy="1588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 txBox="1">
            <a:spLocks/>
          </p:cNvSpPr>
          <p:nvPr/>
        </p:nvSpPr>
        <p:spPr>
          <a:xfrm>
            <a:off x="489798" y="2688210"/>
            <a:ext cx="1980000" cy="74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72%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Waiting </a:t>
            </a:r>
            <a:b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(appt, queues etc)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2592714" y="2688210"/>
            <a:ext cx="1980000" cy="74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50%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Laying in bed</a:t>
            </a: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4695629" y="2688210"/>
            <a:ext cx="1980000" cy="74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24%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Social gatherings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89798" y="4125271"/>
            <a:ext cx="1980000" cy="74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33%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Shopping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2592714" y="4125271"/>
            <a:ext cx="1980000" cy="74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68% At Home</a:t>
            </a: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4695629" y="4125271"/>
            <a:ext cx="1980000" cy="740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50%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Watching TV</a:t>
            </a: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489798" y="5559370"/>
            <a:ext cx="1980000" cy="52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60%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Public Transport</a:t>
            </a: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2592714" y="5559370"/>
            <a:ext cx="1980000" cy="52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24%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In Bathroom</a:t>
            </a: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4695629" y="5559370"/>
            <a:ext cx="1980000" cy="52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55%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At work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214435"/>
            <a:ext cx="6364626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more than once in the last month (n= 1,535). Excludes regional.</a:t>
            </a:r>
          </a:p>
          <a:p>
            <a:r>
              <a:rPr lang="en-AU" sz="800" dirty="0" smtClean="0"/>
              <a:t>Q. Typically, where are you when you access the internet on your mobile phone?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Just under 40% of Fairfax Metro’s smartphone audience use the internet on their phone while watching TV every day</a:t>
            </a:r>
            <a:endParaRPr lang="en-US" dirty="0"/>
          </a:p>
        </p:txBody>
      </p:sp>
      <p:pic>
        <p:nvPicPr>
          <p:cNvPr id="5" name="Content Placeholder 4" descr="phneplu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022" y="1800000"/>
            <a:ext cx="7393955" cy="2938076"/>
          </a:xfr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457200" y="4803246"/>
            <a:ext cx="1440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38%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while watching TV every day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154600" y="4803246"/>
            <a:ext cx="1440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20%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while using their tablet device at least weekly </a:t>
            </a: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3852000" y="4803246"/>
            <a:ext cx="1440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39%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while using their PC / laptop at least weekly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549400" y="4803246"/>
            <a:ext cx="1440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23%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while reading the newspaper at least weekly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7246800" y="4803246"/>
            <a:ext cx="1440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21%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while listening to the radio at least weekly</a:t>
            </a:r>
          </a:p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214435"/>
            <a:ext cx="6364626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more than once in the last month (n= 1,535). Excludes regional.</a:t>
            </a:r>
          </a:p>
          <a:p>
            <a:r>
              <a:rPr lang="en-AU" sz="800" dirty="0" smtClean="0"/>
              <a:t>Q. How often do you access the internet from your mobile phone while looking at other media?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News and weather still dominates as the most viewed content on a smartphone</a:t>
            </a:r>
            <a:endParaRPr lang="en-US" dirty="0"/>
          </a:p>
        </p:txBody>
      </p:sp>
      <p:pic>
        <p:nvPicPr>
          <p:cNvPr id="5" name="Content Placeholder 4" descr="malevsfema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4313"/>
            <a:ext cx="8229600" cy="3884854"/>
          </a:xfrm>
        </p:spPr>
      </p:pic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214435"/>
            <a:ext cx="6364626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more than once in the last month (n= 1,535). Excludes regional.</a:t>
            </a:r>
          </a:p>
          <a:p>
            <a:r>
              <a:rPr lang="en-AU" sz="800" dirty="0" smtClean="0"/>
              <a:t>Q. What kind of content do you access on your mobile phone via the internet?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News &amp; Social Media spike in the morning, Shopping &amp; Banking during the work day and Entertainment, Lifestyle &amp; Classifieds in the evening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46100" y="1492429"/>
            <a:ext cx="8229600" cy="4621667"/>
            <a:chOff x="457200" y="1492429"/>
            <a:chExt cx="9145016" cy="5135756"/>
          </a:xfrm>
        </p:grpSpPr>
        <p:pic>
          <p:nvPicPr>
            <p:cNvPr id="5" name="Picture 45" descr="Picture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002" t="18296" r="76089" b="59955"/>
            <a:stretch>
              <a:fillRect/>
            </a:stretch>
          </p:blipFill>
          <p:spPr bwMode="auto">
            <a:xfrm>
              <a:off x="1810892" y="1561004"/>
              <a:ext cx="878556" cy="102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4" descr="Picture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80" t="18296" r="85991" b="59955"/>
            <a:stretch>
              <a:fillRect/>
            </a:stretch>
          </p:blipFill>
          <p:spPr bwMode="auto">
            <a:xfrm>
              <a:off x="815883" y="1561004"/>
              <a:ext cx="937461" cy="102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6" descr="Picture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846" t="18296" r="65633" b="59955"/>
            <a:stretch>
              <a:fillRect/>
            </a:stretch>
          </p:blipFill>
          <p:spPr bwMode="auto">
            <a:xfrm>
              <a:off x="2777074" y="1576164"/>
              <a:ext cx="848478" cy="102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7" descr="Picture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303" t="18295" r="54623" b="58747"/>
            <a:stretch>
              <a:fillRect/>
            </a:stretch>
          </p:blipFill>
          <p:spPr bwMode="auto">
            <a:xfrm>
              <a:off x="3738815" y="1576164"/>
              <a:ext cx="89484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8" descr="Picture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759" t="18295" r="45828" b="58747"/>
            <a:stretch>
              <a:fillRect/>
            </a:stretch>
          </p:blipFill>
          <p:spPr bwMode="auto">
            <a:xfrm>
              <a:off x="4594251" y="1538212"/>
              <a:ext cx="75949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9" descr="Picture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662" t="18296" r="35371" b="59955"/>
            <a:stretch>
              <a:fillRect/>
            </a:stretch>
          </p:blipFill>
          <p:spPr bwMode="auto">
            <a:xfrm>
              <a:off x="5415734" y="1538212"/>
              <a:ext cx="802106" cy="102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icture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565" t="18296" r="24916" b="59955"/>
            <a:stretch>
              <a:fillRect/>
            </a:stretch>
          </p:blipFill>
          <p:spPr bwMode="auto">
            <a:xfrm>
              <a:off x="6234712" y="1538212"/>
              <a:ext cx="847224" cy="102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icture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574" t="17087" r="13907" b="59955"/>
            <a:stretch>
              <a:fillRect/>
            </a:stretch>
          </p:blipFill>
          <p:spPr bwMode="auto">
            <a:xfrm>
              <a:off x="7096302" y="1504156"/>
              <a:ext cx="84973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" descr="Picture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5475" t="17087" r="2344" b="59955"/>
            <a:stretch>
              <a:fillRect/>
            </a:stretch>
          </p:blipFill>
          <p:spPr bwMode="auto">
            <a:xfrm>
              <a:off x="8619637" y="1504156"/>
              <a:ext cx="98257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463" t="31638" r="10570" b="48562"/>
            <a:stretch>
              <a:fillRect/>
            </a:stretch>
          </p:blipFill>
          <p:spPr bwMode="auto">
            <a:xfrm>
              <a:off x="7828914" y="1492429"/>
              <a:ext cx="837198" cy="11638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0211"/>
            <a:stretch>
              <a:fillRect/>
            </a:stretch>
          </p:blipFill>
          <p:spPr bwMode="auto">
            <a:xfrm>
              <a:off x="457200" y="2728292"/>
              <a:ext cx="9073008" cy="3899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214435"/>
            <a:ext cx="8001000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                                         more than once in the last month (n= 1,535). Excludes regional.</a:t>
            </a:r>
          </a:p>
          <a:p>
            <a:r>
              <a:rPr lang="en-AU" sz="800" dirty="0" smtClean="0"/>
              <a:t>Q. Thinking about the types of content you regularly access on your mobile phone via the internet, at what times during the day would you normally access this content?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Fairfax Metro smartphone audience actively engage their mobile device in the path to purchase process</a:t>
            </a:r>
            <a:endParaRPr lang="en-US" dirty="0"/>
          </a:p>
        </p:txBody>
      </p:sp>
      <p:pic>
        <p:nvPicPr>
          <p:cNvPr id="5" name="Content Placeholder 4" descr="pathtopurcha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71400"/>
            <a:ext cx="8277816" cy="4321776"/>
          </a:xfr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681900" y="4739747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1539150" y="4739747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81%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434500" y="4739747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78%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3355250" y="4739747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67%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263300" y="4739747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67%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158650" y="4739747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58%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6079400" y="4739747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43%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6962050" y="4739747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28%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7844700" y="4739747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14%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3355250" y="1898033"/>
            <a:ext cx="5331550" cy="10737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b="1">
                <a:solidFill>
                  <a:srgbClr val="204457"/>
                </a:solidFill>
              </a:rPr>
              <a:t>Of Fairfax Media’s smartphone audience…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214435"/>
            <a:ext cx="6364626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more than once in the last month (n= 1,535). Excludes regional. Excludes app or in app purchases.</a:t>
            </a:r>
          </a:p>
          <a:p>
            <a:r>
              <a:rPr lang="en-AU" sz="800" dirty="0" smtClean="0"/>
              <a:t>Q. Have you done any of the below on your mobile phone?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Fairfax Metro smartphone audience are confident in searching for and purchasing a variety of products on their mobile device</a:t>
            </a:r>
            <a:endParaRPr lang="en-US" dirty="0"/>
          </a:p>
        </p:txBody>
      </p:sp>
      <p:pic>
        <p:nvPicPr>
          <p:cNvPr id="5" name="Content Placeholder 4" descr="saleconve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2147281"/>
            <a:ext cx="8210765" cy="3742695"/>
          </a:xfr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1680776" y="1610397"/>
            <a:ext cx="5331550" cy="536884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b="1">
                <a:solidFill>
                  <a:srgbClr val="204457"/>
                </a:solidFill>
              </a:rPr>
              <a:t>Of Fairfax Media’s smartphone audience…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1617276" y="27813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78%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514440" y="27813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64%</a:t>
            </a: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3411604" y="27813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53%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308768" y="27813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52%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205932" y="27813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49%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6103096" y="27813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7012326" y="27813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37%</a:t>
            </a: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7909492" y="27813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25%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1617276" y="50546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62%</a:t>
            </a: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2514440" y="50546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65%</a:t>
            </a: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3411604" y="50546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41%</a:t>
            </a: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4321468" y="50546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21%</a:t>
            </a: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5218632" y="50546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41%</a:t>
            </a: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6128496" y="50546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 b="1">
                <a:solidFill>
                  <a:schemeClr val="tx1">
                    <a:lumMod val="75000"/>
                    <a:lumOff val="25000"/>
                  </a:schemeClr>
                </a:solidFill>
              </a:rPr>
              <a:t>62%</a:t>
            </a: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7051060" y="50546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 b="1">
                <a:solidFill>
                  <a:srgbClr val="C4C4C4"/>
                </a:solidFill>
              </a:rPr>
              <a:t>NA</a:t>
            </a:r>
            <a:endParaRPr lang="en-US" sz="1700">
              <a:solidFill>
                <a:srgbClr val="C4C4C4"/>
              </a:solidFill>
            </a:endParaRPr>
          </a:p>
        </p:txBody>
      </p:sp>
      <p:sp>
        <p:nvSpPr>
          <p:cNvPr id="23" name="Content Placeholder 8"/>
          <p:cNvSpPr txBox="1">
            <a:spLocks/>
          </p:cNvSpPr>
          <p:nvPr/>
        </p:nvSpPr>
        <p:spPr>
          <a:xfrm>
            <a:off x="7910126" y="5054600"/>
            <a:ext cx="677000" cy="403754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700" b="1">
                <a:solidFill>
                  <a:srgbClr val="C4C4C4"/>
                </a:solidFill>
              </a:rPr>
              <a:t>NA</a:t>
            </a:r>
            <a:endParaRPr lang="en-US" sz="1700">
              <a:solidFill>
                <a:srgbClr val="C4C4C4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214435"/>
            <a:ext cx="6364626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more than once in the last month (n= 1,535). Excludes regional.</a:t>
            </a:r>
          </a:p>
          <a:p>
            <a:r>
              <a:rPr lang="en-AU" sz="800" dirty="0" smtClean="0"/>
              <a:t>Q. Please specify what types of products you have researched and purchased on your mobile phone.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Fairfax Metro mobile audience actively use their smartphone in their purchase decision making process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87681" y="1965431"/>
          <a:ext cx="2114220" cy="192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 descr="audiencebubb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80" y="3966485"/>
            <a:ext cx="6863639" cy="652229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/>
        </p:nvGraphicFramePr>
        <p:xfrm>
          <a:off x="2487414" y="1965431"/>
          <a:ext cx="2114220" cy="192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87147" y="1965431"/>
          <a:ext cx="2114220" cy="192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686881" y="1965431"/>
          <a:ext cx="2114220" cy="192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ontent Placeholder 8"/>
          <p:cNvSpPr txBox="1">
            <a:spLocks/>
          </p:cNvSpPr>
          <p:nvPr/>
        </p:nvSpPr>
        <p:spPr>
          <a:xfrm>
            <a:off x="857582" y="2413000"/>
            <a:ext cx="1174418" cy="102870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46%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2957315" y="2413000"/>
            <a:ext cx="1174418" cy="102870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51%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5057048" y="2413000"/>
            <a:ext cx="1174418" cy="102870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56%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7156782" y="2413000"/>
            <a:ext cx="1174418" cy="102870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23%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431800" y="4676246"/>
            <a:ext cx="1908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Researched products on their mobile phone that they saw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advertised on TV</a:t>
            </a:r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2564322" y="4676246"/>
            <a:ext cx="1908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Researched products on their mobile phone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while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in-store</a:t>
            </a: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4696844" y="4676246"/>
            <a:ext cx="1908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Researched products on their mobile phone while at home relaxing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on the couch</a:t>
            </a:r>
          </a:p>
        </p:txBody>
      </p:sp>
      <p:sp>
        <p:nvSpPr>
          <p:cNvPr id="23" name="Content Placeholder 8"/>
          <p:cNvSpPr txBox="1">
            <a:spLocks/>
          </p:cNvSpPr>
          <p:nvPr/>
        </p:nvSpPr>
        <p:spPr>
          <a:xfrm>
            <a:off x="6829366" y="4676246"/>
            <a:ext cx="1908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400" spc="-20">
                <a:solidFill>
                  <a:schemeClr val="tx1">
                    <a:lumMod val="75000"/>
                    <a:lumOff val="25000"/>
                  </a:schemeClr>
                </a:solidFill>
              </a:rPr>
              <a:t>Clicked on an advertisement they saw advertised on a mobile </a:t>
            </a:r>
            <a:r>
              <a:rPr lang="en-US" sz="1400" b="1" spc="-20">
                <a:solidFill>
                  <a:schemeClr val="tx1">
                    <a:lumMod val="75000"/>
                    <a:lumOff val="25000"/>
                  </a:schemeClr>
                </a:solidFill>
              </a:rPr>
              <a:t>website or an app</a:t>
            </a: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457200" y="6214435"/>
            <a:ext cx="6364626" cy="3651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buClr>
                <a:schemeClr val="tx2"/>
              </a:buClr>
              <a:buSzTx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Source; Fairfax Metro Media Mobile Study, August 2012. Based on people who have a smartphone and have accessed the internet on</a:t>
            </a:r>
            <a:r>
              <a:rPr kumimoji="0" lang="en-AU" sz="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smartphone more than once in the last month (n= 1,535). Excludes regional.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Q. Please specify what types of products you have researched on your mobile phone.</a:t>
            </a:r>
          </a:p>
          <a:p>
            <a:pPr marL="342900" marR="0" lvl="0" indent="-34290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Mobile research study objectives &amp; methodology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The state of the mobile market in Australia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Mobile internet usage: How &amp; where the Fairfax Metro </a:t>
            </a:r>
            <a:br>
              <a:rPr lang="en-AU" sz="1600" kern="0" dirty="0"/>
            </a:br>
            <a:r>
              <a:rPr lang="en-AU" sz="1600" kern="0" dirty="0"/>
              <a:t>audience use the internet on their mobile phones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The reach &amp; growth of our mobile products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Audience profile of Fairfax Metro’s mobile audience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Summary</a:t>
            </a:r>
            <a:endParaRPr lang="en-AU" sz="1600" kern="0" dirty="0">
              <a:solidFill>
                <a:schemeClr val="tx1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endParaRPr lang="en-AU" sz="1600" kern="0" dirty="0">
              <a:solidFill>
                <a:schemeClr val="tx1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Mobile research study objectives &amp; methodology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The state of the mobile market in Australia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Mobile internet usage: How &amp; where the Fairfax Metro </a:t>
            </a:r>
            <a:br>
              <a:rPr lang="en-AU" sz="1600" kern="0" dirty="0">
                <a:solidFill>
                  <a:srgbClr val="C4C4C4"/>
                </a:solidFill>
              </a:rPr>
            </a:br>
            <a:r>
              <a:rPr lang="en-AU" sz="1600" kern="0" dirty="0">
                <a:solidFill>
                  <a:srgbClr val="C4C4C4"/>
                </a:solidFill>
              </a:rPr>
              <a:t>audience use the internet on their mobile phones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The reach &amp; growth of our mobile products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Audience profile of Fairfax Metro’s mobile audience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Summary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endParaRPr lang="en-AU" sz="1600" kern="0" dirty="0">
              <a:solidFill>
                <a:schemeClr val="tx1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2650185602"/>
              </p:ext>
            </p:extLst>
          </p:nvPr>
        </p:nvGraphicFramePr>
        <p:xfrm>
          <a:off x="457200" y="2781300"/>
          <a:ext cx="8223894" cy="328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Australia’s #1 mobile news publisher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Nielsen Market Intelligence – Mobile. </a:t>
            </a:r>
            <a:r>
              <a:rPr lang="en-US" dirty="0" smtClean="0"/>
              <a:t>Jan10-Sep12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462907" y="1800000"/>
            <a:ext cx="8223893" cy="1146276"/>
          </a:xfrm>
          <a:prstGeom prst="rect">
            <a:avLst/>
          </a:prstGeom>
        </p:spPr>
        <p:txBody>
          <a:bodyPr vert="horz" lIns="36000" tIns="36000" rIns="36000" bIns="36000" numCol="3" spcCol="252000" rtlCol="0">
            <a:noAutofit/>
          </a:bodyPr>
          <a:lstStyle/>
          <a:p>
            <a:pPr>
              <a:lnSpc>
                <a:spcPts val="1350"/>
              </a:lnSpc>
            </a:pPr>
            <a:r>
              <a:rPr lang="en-US" sz="1200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Fairfax Digital is the </a:t>
            </a:r>
            <a:r>
              <a:rPr lang="en-US" sz="1200" b="1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mobile (m-site) market leader </a:t>
            </a:r>
            <a:r>
              <a:rPr lang="en-US" sz="1200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reaching  476,513 average daily unique browsers every month through our award winning  m-sites. </a:t>
            </a:r>
          </a:p>
          <a:p>
            <a:pPr>
              <a:lnSpc>
                <a:spcPts val="1350"/>
              </a:lnSpc>
            </a:pPr>
            <a:endParaRPr lang="en-US" sz="1200" spc="-6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350"/>
              </a:lnSpc>
            </a:pPr>
            <a:endParaRPr lang="en-US" sz="1200" spc="-6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350"/>
              </a:lnSpc>
            </a:pPr>
            <a:r>
              <a:rPr lang="en-US" sz="1200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</a:t>
            </a:r>
            <a:r>
              <a:rPr lang="en-US" sz="1200" b="1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28,547 more </a:t>
            </a:r>
            <a:r>
              <a:rPr lang="en-US" sz="1200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average daily unique browsers every month compared to the nearest publisher. </a:t>
            </a:r>
            <a:br>
              <a:rPr lang="en-US" sz="1200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200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200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200" spc="-6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350"/>
              </a:lnSpc>
            </a:pPr>
            <a:endParaRPr lang="en-US" sz="1200" spc="-6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350"/>
              </a:lnSpc>
            </a:pPr>
            <a:r>
              <a:rPr lang="en-US" sz="1200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Fairfax Digital has also experienced </a:t>
            </a:r>
            <a:r>
              <a:rPr lang="en-US" sz="1200" b="1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than twice </a:t>
            </a:r>
            <a:r>
              <a:rPr lang="en-US" sz="1200" spc="-6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mobile audience growth since January 2010 compared to the nearest publisher.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 txBox="1">
            <a:spLocks/>
          </p:cNvSpPr>
          <p:nvPr/>
        </p:nvSpPr>
        <p:spPr>
          <a:xfrm>
            <a:off x="462906" y="1800000"/>
            <a:ext cx="8223893" cy="1146276"/>
          </a:xfrm>
          <a:prstGeom prst="rect">
            <a:avLst/>
          </a:prstGeom>
        </p:spPr>
        <p:txBody>
          <a:bodyPr vert="horz" lIns="36000" tIns="36000" rIns="36000" bIns="36000" numCol="2" spcCol="252000" rtlCol="0">
            <a:noAutofit/>
          </a:bodyPr>
          <a:lstStyle/>
          <a:p>
            <a:pPr>
              <a:lnSpc>
                <a:spcPts val="1350"/>
              </a:lnSpc>
            </a:pP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Sydney Morning Herald m-site commands the </a:t>
            </a:r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highest average daily unique mobile audience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well as having the </a:t>
            </a:r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most pages consumed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among competing other m-news sites. </a:t>
            </a:r>
          </a:p>
          <a:p>
            <a:pPr>
              <a:lnSpc>
                <a:spcPts val="1350"/>
              </a:lnSpc>
            </a:pPr>
            <a:endParaRPr lang="en-US" sz="12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350"/>
              </a:lnSpc>
            </a:pPr>
            <a:endParaRPr lang="en-US" sz="12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350"/>
              </a:lnSpc>
            </a:pP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Age m-site boasts the</a:t>
            </a:r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highest level of m-site reader engagement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users spending an average of up to </a:t>
            </a:r>
            <a:r>
              <a:rPr lang="en-US" sz="1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 minutes and 42 seconds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on the site each month.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Fairfax mobile products offer greater reach, consumption and time per person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Source: Nielsen Market Intelligence – Mobile. July 2012.</a:t>
            </a:r>
          </a:p>
          <a:p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460743" y="2870943"/>
          <a:ext cx="8256075" cy="342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60553" y="3230767"/>
            <a:ext cx="2478539" cy="2616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en-AU" sz="1100" i="1" dirty="0">
                <a:solidFill>
                  <a:srgbClr val="FFFFFF">
                    <a:lumMod val="95000"/>
                  </a:srgbClr>
                </a:solidFill>
                <a:latin typeface="Arial"/>
                <a:ea typeface="ヒラギノ角ゴ Pro W3"/>
                <a:cs typeface="Arial" pitchFamily="34" charset="0"/>
              </a:rPr>
              <a:t>Bubble Size = </a:t>
            </a:r>
            <a:r>
              <a:rPr lang="en-AU" sz="1100" i="1" dirty="0" smtClean="0">
                <a:solidFill>
                  <a:srgbClr val="FFFFFF">
                    <a:lumMod val="95000"/>
                  </a:srgbClr>
                </a:solidFill>
                <a:latin typeface="Arial"/>
                <a:ea typeface="ヒラギノ角ゴ Pro W3"/>
                <a:cs typeface="Arial" pitchFamily="34" charset="0"/>
              </a:rPr>
              <a:t>Ave Session Duration</a:t>
            </a:r>
            <a:endParaRPr lang="en-AU" sz="1100" i="1" dirty="0">
              <a:solidFill>
                <a:srgbClr val="FFFFFF">
                  <a:lumMod val="95000"/>
                </a:srgbClr>
              </a:solidFill>
              <a:latin typeface="Arial"/>
              <a:ea typeface="ヒラギノ角ゴ Pro W3"/>
              <a:cs typeface="Arial" pitchFamily="34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7392801" y="3313550"/>
            <a:ext cx="250143" cy="59000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6545" y="3411639"/>
            <a:ext cx="1023344" cy="43143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eaLnBrk="1" hangingPunct="1"/>
            <a:r>
              <a:rPr lang="en-AU" sz="11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6 minutes, </a:t>
            </a:r>
            <a:br>
              <a:rPr lang="en-AU" sz="11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en-AU" sz="11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03 seconds</a:t>
            </a:r>
            <a:endParaRPr lang="en-AU" sz="1100" dirty="0">
              <a:solidFill>
                <a:srgbClr val="000000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4097" y="3990480"/>
            <a:ext cx="1023344" cy="43143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 eaLnBrk="1" hangingPunct="1"/>
            <a:r>
              <a:rPr lang="en-AU" sz="11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6 minutes, </a:t>
            </a:r>
            <a:br>
              <a:rPr lang="en-AU" sz="11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</a:br>
            <a:r>
              <a:rPr lang="en-AU" sz="11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42 seconds</a:t>
            </a:r>
            <a:endParaRPr lang="en-AU" sz="1100" dirty="0">
              <a:solidFill>
                <a:srgbClr val="000000"/>
              </a:solidFill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3668986" y="3938189"/>
            <a:ext cx="218444" cy="52990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4"/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3251" y="4216010"/>
            <a:ext cx="428811" cy="200037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>
            <a:spAutoFit/>
          </a:bodyPr>
          <a:lstStyle/>
          <a:p>
            <a:pPr eaLnBrk="0" hangingPunct="0">
              <a:defRPr/>
            </a:pPr>
            <a:r>
              <a:rPr lang="en-A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charset="-128"/>
                <a:cs typeface="+mn-cs"/>
              </a:rPr>
              <a:t>SMH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2112" y="4210050"/>
            <a:ext cx="474614" cy="200037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>
            <a:spAutoFit/>
          </a:bodyPr>
          <a:lstStyle/>
          <a:p>
            <a:pPr eaLnBrk="0" hangingPunct="0">
              <a:defRPr/>
            </a:pPr>
            <a:r>
              <a:rPr lang="en-A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charset="-128"/>
                <a:cs typeface="+mn-cs"/>
              </a:rPr>
              <a:t>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1140" y="4515715"/>
            <a:ext cx="601662" cy="307758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>
            <a:spAutoFit/>
          </a:bodyPr>
          <a:lstStyle/>
          <a:p>
            <a:pPr eaLnBrk="0" hangingPunct="0">
              <a:defRPr/>
            </a:pPr>
            <a:r>
              <a:rPr lang="en-A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charset="-128"/>
                <a:cs typeface="+mn-cs"/>
              </a:rPr>
              <a:t>Nine MSN </a:t>
            </a:r>
            <a:r>
              <a:rPr lang="en-AU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charset="-128"/>
                <a:cs typeface="+mn-cs"/>
              </a:rPr>
              <a:t>News</a:t>
            </a:r>
            <a:endParaRPr lang="en-AU" sz="7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ヒラギノ角ゴ Pro W3" charset="-128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6269" y="4550898"/>
            <a:ext cx="825754" cy="200037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>
            <a:spAutoFit/>
          </a:bodyPr>
          <a:lstStyle/>
          <a:p>
            <a:pPr eaLnBrk="0" hangingPunct="0">
              <a:defRPr/>
            </a:pPr>
            <a:r>
              <a:rPr lang="en-AU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charset="-128"/>
                <a:cs typeface="+mn-cs"/>
              </a:rPr>
              <a:t>News.com.au</a:t>
            </a:r>
            <a:endParaRPr lang="en-AU" sz="7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ヒラギノ角ゴ Pro W3" charset="-128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0899" y="4861573"/>
            <a:ext cx="581903" cy="307758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>
            <a:spAutoFit/>
          </a:bodyPr>
          <a:lstStyle/>
          <a:p>
            <a:pPr eaLnBrk="0" hangingPunct="0">
              <a:defRPr/>
            </a:pPr>
            <a:r>
              <a:rPr lang="en-A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charset="-128"/>
                <a:cs typeface="+mn-cs"/>
              </a:rPr>
              <a:t>The Australian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92827" y="4863052"/>
            <a:ext cx="771525" cy="307758"/>
          </a:xfrm>
          <a:prstGeom prst="rect">
            <a:avLst/>
          </a:prstGeom>
          <a:solidFill>
            <a:schemeClr val="bg1"/>
          </a:solidFill>
        </p:spPr>
        <p:txBody>
          <a:bodyPr lIns="91422" tIns="45711" rIns="91422" bIns="45711">
            <a:spAutoFit/>
          </a:bodyPr>
          <a:lstStyle/>
          <a:p>
            <a:pPr eaLnBrk="0" hangingPunct="0">
              <a:defRPr/>
            </a:pPr>
            <a:r>
              <a:rPr lang="en-A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charset="-128"/>
                <a:cs typeface="+mn-cs"/>
              </a:rPr>
              <a:t>The Daily Telegraph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6455" y="5257800"/>
            <a:ext cx="811213" cy="200037"/>
          </a:xfrm>
          <a:prstGeom prst="rect">
            <a:avLst/>
          </a:prstGeom>
          <a:solidFill>
            <a:schemeClr val="bg1"/>
          </a:solidFill>
        </p:spPr>
        <p:txBody>
          <a:bodyPr lIns="91422" tIns="45711" rIns="91422" bIns="45711">
            <a:spAutoFit/>
          </a:bodyPr>
          <a:lstStyle/>
          <a:p>
            <a:pPr eaLnBrk="0" hangingPunct="0">
              <a:defRPr/>
            </a:pPr>
            <a:r>
              <a:rPr lang="en-A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ヒラギノ角ゴ Pro W3" charset="-128"/>
                <a:cs typeface="+mn-cs"/>
              </a:rPr>
              <a:t>The Herald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rot="5400000">
            <a:off x="5195752" y="3550264"/>
            <a:ext cx="3436082" cy="1588"/>
          </a:xfrm>
          <a:prstGeom prst="line">
            <a:avLst/>
          </a:prstGeom>
          <a:ln w="9525" cap="flat" cmpd="sng" algn="ctr">
            <a:solidFill>
              <a:srgbClr val="888888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Fairfax Metro mobile site usage up 85% over the last year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Nielsen Mobile Market Intelligence </a:t>
            </a:r>
            <a:r>
              <a:rPr lang="en-US" dirty="0" smtClean="0"/>
              <a:t>September </a:t>
            </a:r>
            <a:r>
              <a:rPr lang="en-US" dirty="0"/>
              <a:t>2012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676400"/>
          <a:ext cx="6087789" cy="440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 rot="16200000">
            <a:off x="-766615" y="3414080"/>
            <a:ext cx="2219633" cy="29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626" tIns="52313" rIns="104626" bIns="52313">
            <a:spAutoFit/>
          </a:bodyPr>
          <a:lstStyle/>
          <a:p>
            <a:pPr algn="ctr" defTabSz="1046058">
              <a:defRPr/>
            </a:pPr>
            <a:r>
              <a:rPr lang="en-A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Ave Daily Unique Browsers</a:t>
            </a:r>
            <a:endParaRPr lang="en-A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6913793" y="2186597"/>
            <a:ext cx="1773007" cy="706388"/>
          </a:xfrm>
          <a:prstGeom prst="rect">
            <a:avLst/>
          </a:prstGeom>
        </p:spPr>
        <p:txBody>
          <a:bodyPr vert="horz" lIns="252000" tIns="45720" rIns="91440" bIns="45720" rtlCol="0">
            <a:no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SMH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218,223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50%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yoy</a:t>
            </a: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6913793" y="2978370"/>
            <a:ext cx="1773007" cy="706388"/>
          </a:xfrm>
          <a:prstGeom prst="rect">
            <a:avLst/>
          </a:prstGeom>
        </p:spPr>
        <p:txBody>
          <a:bodyPr vert="horz" lIns="252000" tIns="45720" rIns="91440" bIns="45720" rtlCol="0">
            <a:no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Age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127,832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73%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yoy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913793" y="3770143"/>
            <a:ext cx="1773007" cy="706388"/>
          </a:xfrm>
          <a:prstGeom prst="rect">
            <a:avLst/>
          </a:prstGeom>
        </p:spPr>
        <p:txBody>
          <a:bodyPr vert="horz" lIns="252000" tIns="45720" rIns="91440" bIns="45720" rtlCol="0">
            <a:no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Brisbane Times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32,232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327%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yoy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6913793" y="4561917"/>
            <a:ext cx="1773007" cy="706388"/>
          </a:xfrm>
          <a:prstGeom prst="rect">
            <a:avLst/>
          </a:prstGeom>
        </p:spPr>
        <p:txBody>
          <a:bodyPr vert="horz" lIns="252000" tIns="45720" rIns="91440" bIns="45720" rtlCol="0">
            <a:no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 Today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7,623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103%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yoy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6913793" y="1800000"/>
            <a:ext cx="1773007" cy="252000"/>
          </a:xfrm>
          <a:prstGeom prst="rect">
            <a:avLst/>
          </a:prstGeom>
          <a:solidFill>
            <a:schemeClr val="accent4"/>
          </a:solidFill>
        </p:spPr>
        <p:txBody>
          <a:bodyPr vert="horz" lIns="36000" tIns="0" rIns="36000" bIns="36000" rtlCol="0" anchor="ctr" anchorCtr="0">
            <a:no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Daily Visitation</a:t>
            </a:r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AirLink driving record SMH iPhone app usage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0" hangingPunct="0"/>
            <a:r>
              <a:rPr lang="en-AU" dirty="0">
                <a:cs typeface="ヒラギノ角ゴ Pro W3"/>
              </a:rPr>
              <a:t>Source: App Figures as at end of </a:t>
            </a:r>
            <a:r>
              <a:rPr lang="en-AU" dirty="0" smtClean="0">
                <a:cs typeface="ヒラギノ角ゴ Pro W3"/>
              </a:rPr>
              <a:t>September </a:t>
            </a:r>
            <a:r>
              <a:rPr lang="en-AU" dirty="0">
                <a:cs typeface="ヒラギノ角ゴ Pro W3"/>
              </a:rPr>
              <a:t>2012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1" y="1778000"/>
          <a:ext cx="6642100" cy="424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95081" y="3257550"/>
            <a:ext cx="719138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A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84400" y="3117551"/>
            <a:ext cx="2898775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400" b="1" dirty="0">
                <a:solidFill>
                  <a:schemeClr val="bg1">
                    <a:lumMod val="50000"/>
                  </a:schemeClr>
                </a:solidFill>
              </a:rPr>
              <a:t>launch: May 18</a:t>
            </a:r>
          </a:p>
        </p:txBody>
      </p:sp>
      <p:pic>
        <p:nvPicPr>
          <p:cNvPr id="8" name="Picture 7" descr="Airlink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1" y="2835550"/>
            <a:ext cx="1272658" cy="2947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8"/>
          <p:cNvSpPr txBox="1">
            <a:spLocks/>
          </p:cNvSpPr>
          <p:nvPr/>
        </p:nvSpPr>
        <p:spPr>
          <a:xfrm>
            <a:off x="7166416" y="2340074"/>
            <a:ext cx="1533084" cy="150945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500" b="1" dirty="0">
                <a:solidFill>
                  <a:srgbClr val="204457"/>
                </a:solidFill>
              </a:rPr>
              <a:t>Over </a:t>
            </a:r>
            <a:br>
              <a:rPr lang="en-US" sz="1500" b="1" dirty="0">
                <a:solidFill>
                  <a:srgbClr val="204457"/>
                </a:solidFill>
              </a:rPr>
            </a:br>
            <a:r>
              <a:rPr lang="en-US" sz="2400" b="1" dirty="0" smtClean="0">
                <a:solidFill>
                  <a:srgbClr val="204457"/>
                </a:solidFill>
              </a:rPr>
              <a:t>335,500 </a:t>
            </a:r>
            <a:r>
              <a:rPr lang="en-US" sz="1500" b="1" dirty="0">
                <a:solidFill>
                  <a:srgbClr val="204457"/>
                </a:solidFill>
              </a:rPr>
              <a:t/>
            </a:r>
            <a:br>
              <a:rPr lang="en-US" sz="1500" b="1" dirty="0">
                <a:solidFill>
                  <a:srgbClr val="204457"/>
                </a:solidFill>
              </a:rPr>
            </a:br>
            <a:r>
              <a:rPr lang="en-US" sz="1500" b="1" dirty="0">
                <a:solidFill>
                  <a:srgbClr val="204457"/>
                </a:solidFill>
              </a:rPr>
              <a:t>Fairfax Metro Media </a:t>
            </a:r>
            <a:r>
              <a:rPr lang="en-US" sz="1500" b="1" dirty="0" err="1">
                <a:solidFill>
                  <a:srgbClr val="204457"/>
                </a:solidFill>
              </a:rPr>
              <a:t>iPhone</a:t>
            </a:r>
            <a:r>
              <a:rPr lang="en-US" sz="1500" b="1" dirty="0">
                <a:solidFill>
                  <a:srgbClr val="204457"/>
                </a:solidFill>
              </a:rPr>
              <a:t> app downloads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45089" y="2268260"/>
            <a:ext cx="1393586" cy="1588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45089" y="3874925"/>
            <a:ext cx="1393586" cy="1588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6792651" y="3257549"/>
            <a:ext cx="0" cy="591975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91435" tIns="45718" rIns="91435" bIns="45718"/>
          <a:lstStyle/>
          <a:p>
            <a:endParaRPr lang="en-A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079339" y="4222451"/>
            <a:ext cx="2898775" cy="3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400" b="1" dirty="0">
                <a:solidFill>
                  <a:schemeClr val="bg1">
                    <a:lumMod val="50000"/>
                  </a:schemeClr>
                </a:solidFill>
              </a:rPr>
              <a:t>launch: </a:t>
            </a:r>
            <a:r>
              <a:rPr lang="en-AU" sz="1400" b="1" dirty="0" smtClean="0">
                <a:solidFill>
                  <a:schemeClr val="bg1">
                    <a:lumMod val="50000"/>
                  </a:schemeClr>
                </a:solidFill>
              </a:rPr>
              <a:t>Sep 27</a:t>
            </a:r>
            <a:endParaRPr lang="en-A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Airlink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90" y="3940450"/>
            <a:ext cx="1272658" cy="29470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Fairfax Metro mobile audience access The SMH and The Age on multiple platforms</a:t>
            </a:r>
            <a:endParaRPr lang="en-US"/>
          </a:p>
        </p:txBody>
      </p:sp>
      <p:pic>
        <p:nvPicPr>
          <p:cNvPr id="5" name="Content Placeholder 4" descr="readuser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82" b="-482"/>
          <a:stretch>
            <a:fillRect/>
          </a:stretch>
        </p:blipFill>
        <p:spPr/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462907" y="3005084"/>
            <a:ext cx="2635893" cy="105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>
                <a:solidFill>
                  <a:srgbClr val="204457"/>
                </a:solidFill>
              </a:rPr>
              <a:t>of Fairfax Metro’s The SMH &amp; The Age smartphone audience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62907" y="4343400"/>
            <a:ext cx="2635893" cy="847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The SMH audience is 23% more likely than The Age audience to access the news on the mobile app (index 123)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3670300" y="2724087"/>
            <a:ext cx="1549400" cy="112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67%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On their</a:t>
            </a:r>
            <a:b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PC / Laptop</a:t>
            </a: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233363" y="2724087"/>
            <a:ext cx="1549400" cy="112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25%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Read the Newspaper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872626" y="2724087"/>
            <a:ext cx="1549400" cy="112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56%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On mobile through m-site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3670300" y="4640632"/>
            <a:ext cx="1549400" cy="112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19%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On Tablet through app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233363" y="4640632"/>
            <a:ext cx="1549400" cy="112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22%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On tablet through m-site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6872626" y="4640632"/>
            <a:ext cx="1549400" cy="1124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24%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On Mobile through App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214435"/>
            <a:ext cx="6364626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more than once in the last month (n= 1,535). Excludes regional.</a:t>
            </a:r>
          </a:p>
          <a:p>
            <a:r>
              <a:rPr lang="en-AU" sz="800" dirty="0" smtClean="0"/>
              <a:t>Q. In the last month, where have you accessed the following from ...?.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Mobile research study objectives &amp; methodology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The state of the mobile market in Australia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Mobile internet usage: How &amp; where the Fairfax Metro </a:t>
            </a:r>
            <a:br>
              <a:rPr lang="en-AU" sz="1600" kern="0" dirty="0">
                <a:solidFill>
                  <a:srgbClr val="C4C4C4"/>
                </a:solidFill>
              </a:rPr>
            </a:br>
            <a:r>
              <a:rPr lang="en-AU" sz="1600" kern="0" dirty="0">
                <a:solidFill>
                  <a:srgbClr val="C4C4C4"/>
                </a:solidFill>
              </a:rPr>
              <a:t>audience use the internet on their mobile phones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reach &amp; growth of our mobile products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Audience profile of Fairfax Metro’s mobile audience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Summary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endParaRPr lang="en-AU" sz="1600" kern="0" dirty="0">
              <a:solidFill>
                <a:schemeClr val="tx1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High satisfaction levels with Fairfax Metro’s m-site and app products</a:t>
            </a:r>
            <a:endParaRPr lang="en-US"/>
          </a:p>
        </p:txBody>
      </p:sp>
      <p:pic>
        <p:nvPicPr>
          <p:cNvPr id="5" name="Content Placeholder 4" descr="mobileapp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375" y="2079400"/>
            <a:ext cx="6711249" cy="3645165"/>
          </a:xfr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558693" y="1936133"/>
            <a:ext cx="2248007" cy="67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>
                <a:solidFill>
                  <a:srgbClr val="204457"/>
                </a:solidFill>
              </a:rPr>
              <a:t>High Satisfaction Levels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3403600" y="4330700"/>
            <a:ext cx="23622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81%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Love or Like The Age mobile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m-site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app.</a:t>
            </a:r>
          </a:p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6248400" y="4330700"/>
            <a:ext cx="23622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85%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Love or Like The SMH mobile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m-site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app.</a:t>
            </a:r>
          </a:p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6214435"/>
            <a:ext cx="6696075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more than once in the last month (n= 1,535). Excludes regional.</a:t>
            </a:r>
          </a:p>
          <a:p>
            <a:r>
              <a:rPr lang="en-AU" sz="800" dirty="0" smtClean="0"/>
              <a:t>Q. Thinking about the following applications you read on your mobile phone either through a browser or the app, how would you rate them?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Reach an exclusive and qualified audience </a:t>
            </a:r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87681" y="1965431"/>
          <a:ext cx="2114220" cy="192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udiencebubb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80" y="4006112"/>
            <a:ext cx="6863639" cy="572974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/>
        </p:nvGraphicFramePr>
        <p:xfrm>
          <a:off x="2487414" y="1965431"/>
          <a:ext cx="2114220" cy="192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587147" y="1965431"/>
          <a:ext cx="2114220" cy="192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686881" y="1965431"/>
          <a:ext cx="2114220" cy="192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Content Placeholder 8"/>
          <p:cNvSpPr txBox="1">
            <a:spLocks/>
          </p:cNvSpPr>
          <p:nvPr/>
        </p:nvSpPr>
        <p:spPr>
          <a:xfrm>
            <a:off x="857582" y="2413000"/>
            <a:ext cx="1174418" cy="102870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45%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957315" y="2413000"/>
            <a:ext cx="1174418" cy="102870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057048" y="2413000"/>
            <a:ext cx="1174418" cy="102870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42%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7156782" y="2413000"/>
            <a:ext cx="1174418" cy="1028700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431800" y="4676246"/>
            <a:ext cx="1908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400" spc="-40">
                <a:solidFill>
                  <a:schemeClr val="tx1">
                    <a:lumMod val="75000"/>
                    <a:lumOff val="25000"/>
                  </a:schemeClr>
                </a:solidFill>
              </a:rPr>
              <a:t>Are primary grocery buyers; of which 25% have and use a supermarket app on their smartphone at least weekly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2564322" y="4676246"/>
            <a:ext cx="1908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400" spc="-40">
                <a:solidFill>
                  <a:schemeClr val="tx1">
                    <a:lumMod val="75000"/>
                    <a:lumOff val="25000"/>
                  </a:schemeClr>
                </a:solidFill>
              </a:rPr>
              <a:t>At least 70% are intending on travelling domestically or internationally for leisure in the next 12 months 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4696844" y="4676246"/>
            <a:ext cx="1908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400" spc="-40">
                <a:solidFill>
                  <a:schemeClr val="tx1">
                    <a:lumMod val="75000"/>
                    <a:lumOff val="25000"/>
                  </a:schemeClr>
                </a:solidFill>
              </a:rPr>
              <a:t>Are intending on buying or researching a new car purchase in the next 12 months</a:t>
            </a: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6829366" y="4676246"/>
            <a:ext cx="1908000" cy="109671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400" spc="-40">
                <a:solidFill>
                  <a:schemeClr val="tx1">
                    <a:lumMod val="75000"/>
                    <a:lumOff val="25000"/>
                  </a:schemeClr>
                </a:solidFill>
              </a:rPr>
              <a:t>At least 60% don’t engage with any       News Ltd news m-site or    mobile app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6214435"/>
            <a:ext cx="8343901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                                        more than once in the last month (n= 1,535). Excludes regional.  Q. In the last month have you accessed any of the following mobile sites?  How likely are you to purchase a new car in the next 12 months? Are you the main grocery buyer in your household?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shift </a:t>
            </a:r>
            <a:r>
              <a:rPr lang="en-AU" dirty="0" smtClean="0"/>
              <a:t>in age reflective of the evolution of smartphone ownership by a mainstream audience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57200" y="3073400"/>
          <a:ext cx="8229600" cy="297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800" dirty="0"/>
              <a:t>Source; Fairfax Metro Media Mobile Study 2009, 2010 &amp; 2012; Roy Morgan Single Source June 2012</a:t>
            </a:r>
          </a:p>
          <a:p>
            <a:endParaRPr lang="en-US" sz="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3729" y="1870265"/>
            <a:ext cx="4136871" cy="406446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9882" tIns="39942" rIns="79882" bIns="39942"/>
          <a:lstStyle/>
          <a:p>
            <a:pPr defTabSz="798815" eaLnBrk="0" hangingPunct="0"/>
            <a:endParaRPr lang="en-US" sz="21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94532" y="1887705"/>
            <a:ext cx="2215475" cy="31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882" tIns="39942" rIns="79882" bIns="39942">
            <a:spAutoFit/>
          </a:bodyPr>
          <a:lstStyle/>
          <a:p>
            <a:pPr defTabSz="798815"/>
            <a:r>
              <a:rPr lang="en-US" sz="1500" b="1" kern="0" dirty="0">
                <a:solidFill>
                  <a:sysClr val="window" lastClr="FFFFFF"/>
                </a:solidFill>
              </a:rPr>
              <a:t>Male: </a:t>
            </a:r>
            <a:r>
              <a:rPr lang="en-US" sz="1500" b="1" kern="0" dirty="0" smtClean="0">
                <a:solidFill>
                  <a:sysClr val="window" lastClr="FFFFFF"/>
                </a:solidFill>
              </a:rPr>
              <a:t>61%</a:t>
            </a:r>
            <a:endParaRPr lang="en-US" sz="1500" b="1" kern="0" dirty="0">
              <a:solidFill>
                <a:sysClr val="window" lastClr="FFFFF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70265"/>
            <a:ext cx="3418006" cy="406446"/>
          </a:xfrm>
          <a:prstGeom prst="rect">
            <a:avLst/>
          </a:prstGeom>
          <a:solidFill>
            <a:srgbClr val="26A4A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9882" tIns="39942" rIns="79882" bIns="39942"/>
          <a:lstStyle/>
          <a:p>
            <a:pPr defTabSz="798815" eaLnBrk="0" hangingPunct="0"/>
            <a:endParaRPr lang="en-US" sz="21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76800" y="1905000"/>
            <a:ext cx="2153934" cy="31867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softEdge rad="31750"/>
          </a:effectLst>
        </p:spPr>
        <p:txBody>
          <a:bodyPr lIns="79882" tIns="39942" rIns="79882" bIns="39942">
            <a:spAutoFit/>
          </a:bodyPr>
          <a:lstStyle/>
          <a:p>
            <a:pPr defTabSz="798815"/>
            <a:r>
              <a:rPr lang="en-US" sz="1500" b="1" kern="0" dirty="0">
                <a:solidFill>
                  <a:sysClr val="window" lastClr="FFFFFF"/>
                </a:solidFill>
              </a:rPr>
              <a:t>Female: </a:t>
            </a:r>
            <a:r>
              <a:rPr lang="en-US" sz="1500" b="1" kern="0" dirty="0" smtClean="0">
                <a:solidFill>
                  <a:sysClr val="window" lastClr="FFFFFF"/>
                </a:solidFill>
              </a:rPr>
              <a:t>39%</a:t>
            </a:r>
            <a:endParaRPr lang="en-US" sz="1500" b="1" kern="0" dirty="0">
              <a:solidFill>
                <a:sysClr val="window" lastClr="FFFFF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3729" y="2341547"/>
            <a:ext cx="4154461" cy="389004"/>
          </a:xfrm>
          <a:prstGeom prst="rect">
            <a:avLst/>
          </a:prstGeom>
          <a:solidFill>
            <a:schemeClr val="accent6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9882" tIns="39942" rIns="79882" bIns="39942"/>
          <a:lstStyle/>
          <a:p>
            <a:pPr defTabSz="798815" eaLnBrk="0" hangingPunct="0"/>
            <a:endParaRPr lang="en-US" sz="21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94532" y="2355503"/>
            <a:ext cx="3115468" cy="31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882" tIns="39942" rIns="79882" bIns="39942">
            <a:spAutoFit/>
          </a:bodyPr>
          <a:lstStyle/>
          <a:p>
            <a:pPr defTabSz="798815"/>
            <a:r>
              <a:rPr lang="en-US" sz="1500" b="1" kern="0" dirty="0">
                <a:solidFill>
                  <a:sysClr val="window" lastClr="FFFFFF"/>
                </a:solidFill>
              </a:rPr>
              <a:t>Professional / Manager: </a:t>
            </a:r>
            <a:r>
              <a:rPr lang="en-US" sz="1500" b="1" kern="0" dirty="0" smtClean="0">
                <a:solidFill>
                  <a:sysClr val="window" lastClr="FFFFFF"/>
                </a:solidFill>
              </a:rPr>
              <a:t>71%</a:t>
            </a:r>
            <a:endParaRPr lang="en-US" sz="1500" b="1" kern="0" dirty="0">
              <a:solidFill>
                <a:sysClr val="window" lastClr="FFFFFF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79735" y="2341544"/>
            <a:ext cx="3446639" cy="389005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9882" tIns="39942" rIns="79882" bIns="39942"/>
          <a:lstStyle/>
          <a:p>
            <a:pPr defTabSz="798815" eaLnBrk="0" hangingPunct="0"/>
            <a:endParaRPr lang="en-US" sz="21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941499" y="2369040"/>
            <a:ext cx="3446423" cy="31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882" tIns="39942" rIns="79882" bIns="39942">
            <a:spAutoFit/>
          </a:bodyPr>
          <a:lstStyle/>
          <a:p>
            <a:pPr defTabSz="798815"/>
            <a:r>
              <a:rPr lang="en-US" sz="1500" b="1" kern="0" dirty="0">
                <a:solidFill>
                  <a:sysClr val="window" lastClr="FFFFFF"/>
                </a:solidFill>
              </a:rPr>
              <a:t>Household income of $100k</a:t>
            </a:r>
            <a:r>
              <a:rPr lang="en-US" sz="1500" b="1" kern="0" dirty="0" smtClean="0">
                <a:solidFill>
                  <a:sysClr val="window" lastClr="FFFFFF"/>
                </a:solidFill>
              </a:rPr>
              <a:t>+: 40%</a:t>
            </a:r>
            <a:endParaRPr lang="en-US" sz="1500" b="1" kern="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Mobile research study objectives &amp; methodology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state of the mobile market in Australia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Mobile internet usage: How &amp; where the Fairfax Metro </a:t>
            </a:r>
            <a:br>
              <a:rPr lang="en-AU" sz="1600" kern="0" dirty="0">
                <a:solidFill>
                  <a:schemeClr val="tx1">
                    <a:lumMod val="25000"/>
                    <a:lumOff val="75000"/>
                  </a:schemeClr>
                </a:solidFill>
              </a:rPr>
            </a:br>
            <a:r>
              <a:rPr lang="en-AU" sz="1600" kern="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audience use the internet on their mobile phones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reach &amp; growth of our mobile products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Audience profile of Fairfax Metro’s mobile audience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Summary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endParaRPr lang="en-AU" sz="1600" kern="0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Mobile research study objectives &amp; methodology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The state of the mobile market in Australia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Mobile internet usage: How &amp; where the Fairfax Metro </a:t>
            </a:r>
            <a:br>
              <a:rPr lang="en-AU" sz="1600" kern="0" dirty="0">
                <a:solidFill>
                  <a:srgbClr val="C4C4C4"/>
                </a:solidFill>
              </a:rPr>
            </a:br>
            <a:r>
              <a:rPr lang="en-AU" sz="1600" kern="0" dirty="0">
                <a:solidFill>
                  <a:srgbClr val="C4C4C4"/>
                </a:solidFill>
              </a:rPr>
              <a:t>audience use the internet on their mobile phones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The reach &amp; growth of our mobile products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Audience profile of Fairfax Metro’s mobile audience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Summary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endParaRPr lang="en-AU" sz="1600" kern="0" dirty="0">
              <a:solidFill>
                <a:schemeClr val="tx1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52000"/>
          <a:lstStyle/>
          <a:p>
            <a:pPr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Smartphone penetration continues with half of the Australian population (12 million) currently using a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- b</a:t>
            </a:r>
            <a:r>
              <a:rPr lang="en-AU" sz="1200" dirty="0" smtClean="0"/>
              <a:t>y 2015, it is expected that over three-quarters of the Australian population will be using a smartphone</a:t>
            </a:r>
          </a:p>
          <a:p>
            <a:pPr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sz="1200" dirty="0" smtClean="0"/>
              <a:t>Mobile internet usage is just as common while out and about as while relaxing at home with 68% of Fairfax Metro’s mobile audience using the internet on their mobile at home, and 60% while commuting on public transport</a:t>
            </a:r>
          </a:p>
          <a:p>
            <a:pPr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sz="1200" dirty="0" smtClean="0"/>
              <a:t>Dual screening while using mobile internet is the norm with just under 40% of Fairfax Metro’s smartphone audience use the internet on their phone while watching TV every day</a:t>
            </a:r>
          </a:p>
          <a:p>
            <a:pPr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sz="1200" dirty="0" smtClean="0"/>
              <a:t>News &amp; weather still dominates as the most viewed content on a smartphone with at least 80% of Fairfax Metro’s mobile audience accessing news content on their mobile (81% female; 92% males)</a:t>
            </a:r>
          </a:p>
          <a:p>
            <a:pPr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sz="1200" dirty="0" smtClean="0"/>
              <a:t>The Fairfax Metro smartphone audience actively engage their mobile device in the path to purchase process with 78% researching and 43% purchasing products on their smartphone</a:t>
            </a:r>
          </a:p>
          <a:p>
            <a:pPr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sz="1200" dirty="0" smtClean="0"/>
              <a:t>The Fairfax Metro mobile audience engage with mobile advertising – 23% clicked on a mobile advertisement they saw advertised on a mobile website or in an app</a:t>
            </a:r>
          </a:p>
          <a:p>
            <a:pPr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sz="1200" dirty="0" smtClean="0"/>
              <a:t>With over 268,600 Fairfax Metro Media </a:t>
            </a:r>
            <a:r>
              <a:rPr lang="en-AU" sz="1200" dirty="0" err="1" smtClean="0"/>
              <a:t>iPhone</a:t>
            </a:r>
            <a:r>
              <a:rPr lang="en-AU" sz="1200" dirty="0" smtClean="0"/>
              <a:t> app downloads, satisfaction levels are very high (at least 81% love or like The Age or The SMH m-site or mobile app)</a:t>
            </a:r>
          </a:p>
          <a:p>
            <a:pPr>
              <a:lnSpc>
                <a:spcPts val="14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AU" sz="1200" dirty="0" smtClean="0"/>
              <a:t>The Fairfax Metro Media mobile apps allow advertisers to reach an exclusive audience – 45% are primary GB’s of which 25% have and use a supermarket app on their smartphone at least weekly; At least 70% are intending on travelling domestically or internationally for leisure in the next 12 months; and 42% are intending on buying or researching a new car purchase in the next 12 months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99" y="6214435"/>
            <a:ext cx="8343901" cy="365125"/>
          </a:xfrm>
        </p:spPr>
        <p:txBody>
          <a:bodyPr/>
          <a:lstStyle/>
          <a:p>
            <a:r>
              <a:rPr lang="en-AU" sz="800" dirty="0"/>
              <a:t>Source; </a:t>
            </a:r>
            <a:r>
              <a:rPr lang="en-AU" sz="800" dirty="0" smtClean="0"/>
              <a:t>Fairfax Metro Media Mobile Study, August 2012. Based on people who have a smartphone and have accessed the internet on their smartphone                                         more than once in the last month (n= 1,535). Excludes regional.  </a:t>
            </a:r>
            <a:endParaRPr lang="en-AU" sz="800" dirty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Objectives and methodology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600"/>
              </a:lnSpc>
              <a:spcAft>
                <a:spcPts val="700"/>
              </a:spcAft>
              <a:buNone/>
            </a:pPr>
            <a:r>
              <a:rPr lang="en-AU" sz="1400" b="1" dirty="0" smtClean="0">
                <a:solidFill>
                  <a:schemeClr val="accent1"/>
                </a:solidFill>
              </a:rPr>
              <a:t>Objectives</a:t>
            </a:r>
          </a:p>
          <a:p>
            <a:pPr>
              <a:lnSpc>
                <a:spcPts val="1600"/>
              </a:lnSpc>
              <a:spcAft>
                <a:spcPts val="700"/>
              </a:spcAft>
              <a:buFont typeface="Arial" pitchFamily="34" charset="0"/>
              <a:buChar char="•"/>
            </a:pPr>
            <a:r>
              <a:rPr lang="en-AU" sz="1400" dirty="0" smtClean="0"/>
              <a:t>Track the growth of smartphone penetration and usage in Australia</a:t>
            </a:r>
          </a:p>
          <a:p>
            <a:pPr>
              <a:lnSpc>
                <a:spcPts val="1600"/>
              </a:lnSpc>
              <a:spcAft>
                <a:spcPts val="700"/>
              </a:spcAft>
              <a:buFont typeface="Arial" pitchFamily="34" charset="0"/>
              <a:buChar char="•"/>
            </a:pPr>
            <a:r>
              <a:rPr lang="en-AU" sz="1400" dirty="0" smtClean="0"/>
              <a:t>Understand smartphone habits, usage and attitudes</a:t>
            </a:r>
          </a:p>
          <a:p>
            <a:pPr>
              <a:lnSpc>
                <a:spcPts val="1600"/>
              </a:lnSpc>
              <a:spcAft>
                <a:spcPts val="700"/>
              </a:spcAft>
              <a:buFont typeface="Arial" pitchFamily="34" charset="0"/>
              <a:buChar char="•"/>
            </a:pPr>
            <a:r>
              <a:rPr lang="en-AU" sz="1400" dirty="0" smtClean="0"/>
              <a:t>Explore how Fairfax Media mobile audiences engage with mobile Internet content and mobile applications</a:t>
            </a:r>
          </a:p>
          <a:p>
            <a:pPr>
              <a:lnSpc>
                <a:spcPts val="1600"/>
              </a:lnSpc>
              <a:spcAft>
                <a:spcPts val="700"/>
              </a:spcAft>
              <a:buFont typeface="Arial" pitchFamily="34" charset="0"/>
              <a:buChar char="•"/>
            </a:pPr>
            <a:r>
              <a:rPr lang="en-US" sz="1400" dirty="0" smtClean="0"/>
              <a:t>Define and articulate the target audience profile of Fairfax Media’s mobile applications products </a:t>
            </a:r>
            <a:endParaRPr lang="en-AU" sz="1400" dirty="0" smtClean="0"/>
          </a:p>
          <a:p>
            <a:pPr>
              <a:lnSpc>
                <a:spcPts val="1600"/>
              </a:lnSpc>
              <a:spcAft>
                <a:spcPts val="700"/>
              </a:spcAft>
              <a:buNone/>
            </a:pPr>
            <a:r>
              <a:rPr lang="en-AU" sz="1400" b="1" dirty="0" smtClean="0">
                <a:solidFill>
                  <a:schemeClr val="accent1"/>
                </a:solidFill>
              </a:rPr>
              <a:t>Research Methodology</a:t>
            </a:r>
          </a:p>
          <a:p>
            <a:pPr>
              <a:lnSpc>
                <a:spcPts val="1600"/>
              </a:lnSpc>
              <a:spcAft>
                <a:spcPts val="700"/>
              </a:spcAft>
              <a:buFont typeface="Arial" pitchFamily="34" charset="0"/>
              <a:buChar char="•"/>
            </a:pPr>
            <a:r>
              <a:rPr lang="en-AU" sz="1400" dirty="0" smtClean="0"/>
              <a:t>The survey was designed by Fairfax Media and fieldwork was conducted by Fairfax Media from 3</a:t>
            </a:r>
            <a:r>
              <a:rPr lang="en-AU" sz="1400" baseline="30000" dirty="0" smtClean="0"/>
              <a:t>rd</a:t>
            </a:r>
            <a:r>
              <a:rPr lang="en-AU" sz="1400" dirty="0" smtClean="0"/>
              <a:t> – 10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August 2012</a:t>
            </a:r>
          </a:p>
          <a:p>
            <a:pPr>
              <a:lnSpc>
                <a:spcPts val="1600"/>
              </a:lnSpc>
              <a:spcAft>
                <a:spcPts val="700"/>
              </a:spcAft>
              <a:buFont typeface="Arial" pitchFamily="34" charset="0"/>
              <a:buChar char="•"/>
            </a:pPr>
            <a:r>
              <a:rPr lang="en-AU" sz="1400" dirty="0" smtClean="0"/>
              <a:t>Survey respondents were recruited from within the Fairfax Metro online network</a:t>
            </a:r>
          </a:p>
          <a:p>
            <a:pPr>
              <a:lnSpc>
                <a:spcPts val="1600"/>
              </a:lnSpc>
              <a:spcAft>
                <a:spcPts val="700"/>
              </a:spcAft>
              <a:buFont typeface="Arial" pitchFamily="34" charset="0"/>
              <a:buChar char="•"/>
            </a:pPr>
            <a:r>
              <a:rPr lang="en-AU" sz="1400" dirty="0" smtClean="0"/>
              <a:t>Respondents were asked to answer a 28 question survey and incentivised to win one of five Apple </a:t>
            </a:r>
            <a:r>
              <a:rPr lang="en-AU" sz="1400" dirty="0" err="1" smtClean="0"/>
              <a:t>iPads</a:t>
            </a:r>
            <a:endParaRPr lang="en-AU" sz="1400" dirty="0" smtClean="0"/>
          </a:p>
          <a:p>
            <a:pPr>
              <a:lnSpc>
                <a:spcPts val="1600"/>
              </a:lnSpc>
              <a:spcAft>
                <a:spcPts val="700"/>
              </a:spcAft>
              <a:buNone/>
            </a:pPr>
            <a:r>
              <a:rPr lang="en-AU" sz="1400" b="1" dirty="0" smtClean="0">
                <a:solidFill>
                  <a:schemeClr val="accent1"/>
                </a:solidFill>
              </a:rPr>
              <a:t>Response Rates</a:t>
            </a:r>
          </a:p>
          <a:p>
            <a:pPr>
              <a:lnSpc>
                <a:spcPts val="1600"/>
              </a:lnSpc>
              <a:spcAft>
                <a:spcPts val="700"/>
              </a:spcAft>
              <a:buFont typeface="Arial" pitchFamily="34" charset="0"/>
              <a:buChar char="•"/>
            </a:pPr>
            <a:r>
              <a:rPr lang="en-AU" sz="1400" dirty="0" smtClean="0"/>
              <a:t>A total of 1,535 completed surveys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Mobile research study objectives &amp; methodology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/>
              <a:t>The state of the mobile market in Australia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/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Mobile internet usage: How &amp; where the Fairfax Metro </a:t>
            </a:r>
            <a:br>
              <a:rPr lang="en-AU" sz="1600" kern="0" dirty="0">
                <a:solidFill>
                  <a:srgbClr val="C4C4C4"/>
                </a:solidFill>
              </a:rPr>
            </a:br>
            <a:r>
              <a:rPr lang="en-AU" sz="1600" kern="0" dirty="0">
                <a:solidFill>
                  <a:srgbClr val="C4C4C4"/>
                </a:solidFill>
              </a:rPr>
              <a:t>audience use the internet on their mobile phones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The reach &amp; growth of our mobile products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Audience profile of Fairfax Metro’s mobile audience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1600" kern="0" dirty="0">
              <a:solidFill>
                <a:srgbClr val="C4C4C4"/>
              </a:solidFill>
            </a:endParaRP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1600" kern="0" dirty="0">
                <a:solidFill>
                  <a:srgbClr val="C4C4C4"/>
                </a:solidFill>
              </a:rPr>
              <a:t>Summary</a:t>
            </a:r>
          </a:p>
          <a:p>
            <a:pPr marL="392085" lvl="0" indent="-392085" defTabSz="104609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None/>
              <a:defRPr/>
            </a:pPr>
            <a:endParaRPr lang="en-AU" sz="1600" kern="0" dirty="0">
              <a:solidFill>
                <a:schemeClr val="tx1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Half of the Australian population (12 million) are currently busing a smartphone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900" dirty="0"/>
              <a:t>Source; </a:t>
            </a:r>
            <a:r>
              <a:rPr lang="en-AU" sz="900" dirty="0" err="1" smtClean="0"/>
              <a:t>Telsyte</a:t>
            </a:r>
            <a:r>
              <a:rPr lang="en-AU" sz="900" dirty="0" smtClean="0"/>
              <a:t> Australian Smartphone Study 2012</a:t>
            </a:r>
            <a:endParaRPr lang="en-AU" sz="900" dirty="0"/>
          </a:p>
          <a:p>
            <a:endParaRPr lang="en-US" sz="900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6955687" y="3320320"/>
            <a:ext cx="1682988" cy="1454086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algn="ctr"/>
            <a:r>
              <a:rPr lang="en-US" sz="1500">
                <a:solidFill>
                  <a:srgbClr val="888888"/>
                </a:solidFill>
              </a:rPr>
              <a:t>By 2014 the internet audience on mobile is projected to be larger than on PC!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973948" y="2431752"/>
            <a:ext cx="1664727" cy="794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73948" y="4723606"/>
            <a:ext cx="1664727" cy="794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518400" y="2628602"/>
            <a:ext cx="533400" cy="622300"/>
          </a:xfrm>
          <a:prstGeom prst="rect">
            <a:avLst/>
          </a:prstGeom>
        </p:spPr>
      </p:pic>
      <p:sp>
        <p:nvSpPr>
          <p:cNvPr id="17" name="Content Placeholder 8"/>
          <p:cNvSpPr txBox="1">
            <a:spLocks/>
          </p:cNvSpPr>
          <p:nvPr/>
        </p:nvSpPr>
        <p:spPr>
          <a:xfrm>
            <a:off x="545993" y="1812308"/>
            <a:ext cx="6055696" cy="67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 dirty="0">
                <a:solidFill>
                  <a:srgbClr val="204457"/>
                </a:solidFill>
              </a:rPr>
              <a:t>By 2015, it is expected that over three-quarters of the Australian population will be using a </a:t>
            </a:r>
            <a:r>
              <a:rPr lang="en-US" sz="1400" b="1" dirty="0" err="1">
                <a:solidFill>
                  <a:srgbClr val="204457"/>
                </a:solidFill>
              </a:rPr>
              <a:t>smartphone</a:t>
            </a:r>
            <a:endParaRPr lang="en-US" sz="1400" b="1" dirty="0">
              <a:solidFill>
                <a:srgbClr val="204457"/>
              </a:solidFill>
            </a:endParaRPr>
          </a:p>
        </p:txBody>
      </p:sp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</p:nvPr>
        </p:nvGraphicFramePr>
        <p:xfrm>
          <a:off x="115089" y="2490105"/>
          <a:ext cx="6706737" cy="343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270078" y="5044829"/>
            <a:ext cx="3406571" cy="548304"/>
          </a:xfrm>
          <a:prstGeom prst="roundRect">
            <a:avLst/>
          </a:prstGeom>
          <a:solidFill>
            <a:schemeClr val="bg2">
              <a:lumMod val="8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Mobile internet traffic represents almost 10% </a:t>
            </a:r>
            <a:br>
              <a:rPr lang="en-AU" dirty="0" smtClean="0"/>
            </a:br>
            <a:r>
              <a:rPr lang="en-AU" dirty="0" smtClean="0"/>
              <a:t>of total Australian internet traffic</a:t>
            </a:r>
            <a:endParaRPr lang="en-US"/>
          </a:p>
        </p:txBody>
      </p:sp>
      <p:pic>
        <p:nvPicPr>
          <p:cNvPr id="10" name="Content Placeholder 9" descr="50pcAustralia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0923" b="-10923"/>
          <a:stretch>
            <a:fillRect/>
          </a:stretch>
        </p:blipFill>
        <p:spPr/>
      </p:pic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900" dirty="0"/>
              <a:t>Source; </a:t>
            </a:r>
            <a:r>
              <a:rPr lang="en-AU" sz="900" dirty="0" smtClean="0"/>
              <a:t>*</a:t>
            </a:r>
            <a:r>
              <a:rPr lang="en-AU" sz="900" dirty="0" err="1" smtClean="0"/>
              <a:t>Telsyte</a:t>
            </a:r>
            <a:r>
              <a:rPr lang="en-AU" sz="900" dirty="0" smtClean="0"/>
              <a:t> Australian Smartphone Study 2011 – 2015; </a:t>
            </a:r>
            <a:r>
              <a:rPr lang="fr-FR" sz="900" dirty="0" smtClean="0"/>
              <a:t># </a:t>
            </a:r>
            <a:r>
              <a:rPr lang="fr-FR" sz="900" dirty="0" err="1" smtClean="0"/>
              <a:t>ComScore</a:t>
            </a:r>
            <a:r>
              <a:rPr lang="fr-FR" sz="900" dirty="0" smtClean="0"/>
              <a:t> </a:t>
            </a:r>
            <a:r>
              <a:rPr lang="fr-FR" sz="900" dirty="0" err="1" smtClean="0"/>
              <a:t>Device</a:t>
            </a:r>
            <a:r>
              <a:rPr lang="fr-FR" sz="900" dirty="0" smtClean="0"/>
              <a:t> Essentials </a:t>
            </a:r>
            <a:r>
              <a:rPr lang="fr-FR" sz="900" dirty="0" err="1" smtClean="0"/>
              <a:t>Dec</a:t>
            </a:r>
            <a:r>
              <a:rPr lang="fr-FR" sz="900" dirty="0" smtClean="0"/>
              <a:t> 2011; ## Nielsen Online Consumer Report 2012; </a:t>
            </a:r>
            <a:r>
              <a:rPr lang="en-AU" sz="900" dirty="0" smtClean="0"/>
              <a:t>** AIMIA Australian Mobile Phone Lifestyle Index – Oct 2011</a:t>
            </a:r>
            <a:endParaRPr lang="en-AU" sz="900" dirty="0"/>
          </a:p>
          <a:p>
            <a:endParaRPr lang="en-US" sz="900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780479" y="3003160"/>
            <a:ext cx="2896170" cy="759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40%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access news on their mobile at least weekly (up from 26% last year)**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780479" y="3929035"/>
            <a:ext cx="2896170" cy="54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Online Australian’s now spend an average of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4.2 hours per week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using the Internet via a mobile phone</a:t>
            </a:r>
            <a:r>
              <a:rPr lang="en-US" sz="14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##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5780479" y="5044829"/>
            <a:ext cx="2896170" cy="54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of total Australian internet traffic comes from mobile devices</a:t>
            </a:r>
            <a:r>
              <a:rPr lang="en-US" sz="1400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</a:p>
        </p:txBody>
      </p:sp>
      <p:pic>
        <p:nvPicPr>
          <p:cNvPr id="14" name="Picture 13" descr="slide3_ic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91" y="2129518"/>
            <a:ext cx="633942" cy="245652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960191" y="4997349"/>
            <a:ext cx="633942" cy="633942"/>
          </a:xfrm>
          <a:prstGeom prst="ellipse">
            <a:avLst/>
          </a:prstGeom>
          <a:solidFill>
            <a:srgbClr val="167890"/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/>
              <a:t>8%</a:t>
            </a: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5780479" y="2129518"/>
            <a:ext cx="2896170" cy="759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Daily use of news and weather 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doubled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(25% up from 13%)**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Mobile ownership has changed the way Australians view and consume content</a:t>
            </a:r>
            <a:endParaRPr lang="en-US"/>
          </a:p>
        </p:txBody>
      </p:sp>
      <p:pic>
        <p:nvPicPr>
          <p:cNvPr id="16" name="Content Placeholder 15" descr="timespent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384" b="-8384"/>
          <a:stretch>
            <a:fillRect/>
          </a:stretch>
        </p:blipFill>
        <p:spPr>
          <a:xfrm>
            <a:off x="1190504" y="2040473"/>
            <a:ext cx="7448816" cy="3679852"/>
          </a:xfrm>
        </p:spPr>
      </p:pic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900" dirty="0" err="1"/>
              <a:t>Source</a:t>
            </a:r>
            <a:r>
              <a:rPr lang="en-AU" sz="900" dirty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; </a:t>
            </a:r>
            <a:r>
              <a:rPr lang="en-AU" sz="900" dirty="0" err="1"/>
              <a:t>InMobi</a:t>
            </a:r>
            <a:r>
              <a:rPr lang="en-AU" sz="900" dirty="0"/>
              <a:t> &amp; Decision Fuel Mobile Media Consumption Research February 2012</a:t>
            </a:r>
            <a:endParaRPr lang="en-AU" sz="900" dirty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endParaRPr lang="en-US" sz="900" dirty="0"/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545993" y="3549186"/>
            <a:ext cx="1980000" cy="46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34%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Social Media</a:t>
            </a: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2583841" y="3549186"/>
            <a:ext cx="1980000" cy="46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36%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Games</a:t>
            </a: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4621689" y="3549186"/>
            <a:ext cx="1980000" cy="46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15%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545993" y="4902387"/>
            <a:ext cx="1980000" cy="46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10%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Info &amp; Search</a:t>
            </a:r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2583841" y="4902387"/>
            <a:ext cx="1980000" cy="46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9%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Entertainment</a:t>
            </a: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4621689" y="4902387"/>
            <a:ext cx="1980000" cy="46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2% 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Shopping</a:t>
            </a:r>
          </a:p>
        </p:txBody>
      </p:sp>
      <p:sp>
        <p:nvSpPr>
          <p:cNvPr id="23" name="Content Placeholder 8"/>
          <p:cNvSpPr txBox="1">
            <a:spLocks/>
          </p:cNvSpPr>
          <p:nvPr/>
        </p:nvSpPr>
        <p:spPr>
          <a:xfrm>
            <a:off x="7084926" y="4107084"/>
            <a:ext cx="1389928" cy="795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112mins</a:t>
            </a:r>
            <a:b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Media Daily</a:t>
            </a:r>
          </a:p>
        </p:txBody>
      </p:sp>
      <p:sp>
        <p:nvSpPr>
          <p:cNvPr id="24" name="Content Placeholder 8"/>
          <p:cNvSpPr txBox="1">
            <a:spLocks/>
          </p:cNvSpPr>
          <p:nvPr/>
        </p:nvSpPr>
        <p:spPr>
          <a:xfrm>
            <a:off x="545993" y="1898033"/>
            <a:ext cx="6055696" cy="67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AU" sz="1400" b="1" dirty="0" smtClean="0">
                <a:solidFill>
                  <a:srgbClr val="204457"/>
                </a:solidFill>
              </a:rPr>
              <a:t>Australian mobile web user consumes 6.5 hours of media daily, of which mobile devices represent 112 minutes or 26% of this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phoneshoppin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26" r="-1726"/>
          <a:stretch>
            <a:fillRect/>
          </a:stretch>
        </p:blipFill>
        <p:spPr>
          <a:xfrm>
            <a:off x="350370" y="1705040"/>
            <a:ext cx="8538343" cy="42181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increasing amount of online shopping is being undertaken</a:t>
            </a:r>
            <a:br>
              <a:rPr lang="en-AU" dirty="0" smtClean="0"/>
            </a:br>
            <a:r>
              <a:rPr lang="en-AU" dirty="0" smtClean="0"/>
              <a:t>on a mobile phone / smartphone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900" dirty="0"/>
              <a:t>Source; PWC / Frost &amp; Sullivan Online Shopping Survey 2012;  </a:t>
            </a:r>
            <a:r>
              <a:rPr lang="en-AU" sz="900" dirty="0" err="1"/>
              <a:t>InMobi</a:t>
            </a:r>
            <a:r>
              <a:rPr lang="en-AU" sz="900" dirty="0"/>
              <a:t> &amp; Decision Fuel Mobile Media Consumption Research February 2012</a:t>
            </a:r>
          </a:p>
          <a:p>
            <a:endParaRPr lang="en-US" sz="900" dirty="0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462907" y="2896327"/>
            <a:ext cx="2801218" cy="847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 b="1">
                <a:solidFill>
                  <a:srgbClr val="204457"/>
                </a:solidFill>
              </a:rPr>
              <a:t>of Australians aged between 15 and 65 years that currently use the internet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462907" y="4546281"/>
            <a:ext cx="2801218" cy="847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have made 10+ online purchases in the last 12 months on their mobile / smartphone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1388737" y="3750977"/>
            <a:ext cx="783390" cy="640992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/>
          <a:p>
            <a:pPr algn="ctr"/>
            <a:r>
              <a:rPr lang="en-US" sz="2400" b="1">
                <a:solidFill>
                  <a:schemeClr val="accent4"/>
                </a:solidFill>
              </a:rPr>
              <a:t>22%</a:t>
            </a:r>
            <a:endParaRPr lang="en-US" sz="2400">
              <a:solidFill>
                <a:schemeClr val="accent4"/>
              </a:solidFill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833855" y="2635187"/>
            <a:ext cx="1922874" cy="722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62%</a:t>
            </a:r>
          </a:p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own a smartphone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6228301" y="3003920"/>
            <a:ext cx="2458499" cy="1013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of online shoppers have increased their level of online spending via mobile phones / smartphones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7299764" y="2523160"/>
            <a:ext cx="985177" cy="53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57%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4609418" y="4546281"/>
            <a:ext cx="1728918" cy="1013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say that mobile device advertising most impacts their purchase decision</a:t>
            </a:r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5008943" y="4072958"/>
            <a:ext cx="985177" cy="53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24%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irFax Media - 2012">
      <a:dk1>
        <a:srgbClr val="111111"/>
      </a:dk1>
      <a:lt1>
        <a:srgbClr val="FFFFFF"/>
      </a:lt1>
      <a:dk2>
        <a:srgbClr val="0064A4"/>
      </a:dk2>
      <a:lt2>
        <a:srgbClr val="FFFFFF"/>
      </a:lt2>
      <a:accent1>
        <a:srgbClr val="4188AD"/>
      </a:accent1>
      <a:accent2>
        <a:srgbClr val="167890"/>
      </a:accent2>
      <a:accent3>
        <a:srgbClr val="A60042"/>
      </a:accent3>
      <a:accent4>
        <a:srgbClr val="26A4A1"/>
      </a:accent4>
      <a:accent5>
        <a:srgbClr val="B4D01F"/>
      </a:accent5>
      <a:accent6>
        <a:srgbClr val="748489"/>
      </a:accent6>
      <a:hlink>
        <a:srgbClr val="C8C8C8"/>
      </a:hlink>
      <a:folHlink>
        <a:srgbClr val="C8C8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2608</Words>
  <Application>Microsoft Office PowerPoint</Application>
  <PresentationFormat>On-screen Show (4:3)</PresentationFormat>
  <Paragraphs>334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Fairfax Metro Mobile Research Study</vt:lpstr>
      <vt:lpstr>Agenda</vt:lpstr>
      <vt:lpstr>Agenda</vt:lpstr>
      <vt:lpstr>Objectives and methodology</vt:lpstr>
      <vt:lpstr>Agenda</vt:lpstr>
      <vt:lpstr>Half of the Australian population (12 million) are currently busing a smartphone</vt:lpstr>
      <vt:lpstr>Mobile internet traffic represents almost 10%  of total Australian internet traffic</vt:lpstr>
      <vt:lpstr>Mobile ownership has changed the way Australians view and consume content</vt:lpstr>
      <vt:lpstr>An increasing amount of online shopping is being undertaken on a mobile phone / smartphone</vt:lpstr>
      <vt:lpstr>Agenda</vt:lpstr>
      <vt:lpstr>Over 80% of Fairfax Metro’s mobile audience access the internet on their smartphone multiple times per day</vt:lpstr>
      <vt:lpstr>Over 60% of Fairfax Metro’s mobile audience spend more than an hour on the internet on their mobile phone every week</vt:lpstr>
      <vt:lpstr>Mobile internet usage is just as common while out and about as while relaxing at home</vt:lpstr>
      <vt:lpstr>Just under 40% of Fairfax Metro’s smartphone audience use the internet on their phone while watching TV every day</vt:lpstr>
      <vt:lpstr>News and weather still dominates as the most viewed content on a smartphone</vt:lpstr>
      <vt:lpstr>News &amp; Social Media spike in the morning, Shopping &amp; Banking during the work day and Entertainment, Lifestyle &amp; Classifieds in the evening</vt:lpstr>
      <vt:lpstr>The Fairfax Metro smartphone audience actively engage their mobile device in the path to purchase process</vt:lpstr>
      <vt:lpstr>The Fairfax Metro smartphone audience are confident in searching for and purchasing a variety of products on their mobile device</vt:lpstr>
      <vt:lpstr>The Fairfax Metro mobile audience actively use their smartphone in their purchase decision making process</vt:lpstr>
      <vt:lpstr>Agenda</vt:lpstr>
      <vt:lpstr>Australia’s #1 mobile news publisher</vt:lpstr>
      <vt:lpstr>Fairfax mobile products offer greater reach, consumption and time per person</vt:lpstr>
      <vt:lpstr>Fairfax Metro mobile site usage up 85% over the last year</vt:lpstr>
      <vt:lpstr>AirLink driving record SMH iPhone app usage</vt:lpstr>
      <vt:lpstr>The Fairfax Metro mobile audience access The SMH and The Age on multiple platforms</vt:lpstr>
      <vt:lpstr>Agenda</vt:lpstr>
      <vt:lpstr>High satisfaction levels with Fairfax Metro’s m-site and app products</vt:lpstr>
      <vt:lpstr>Reach an exclusive and qualified audience </vt:lpstr>
      <vt:lpstr>A shift in age reflective of the evolution of smartphone ownership by a mainstream audience</vt:lpstr>
      <vt:lpstr>Agenda</vt:lpstr>
      <vt:lpstr>Summary</vt:lpstr>
      <vt:lpstr>Slide 32</vt:lpstr>
    </vt:vector>
  </TitlesOfParts>
  <Company>Fairfax 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Lawes</dc:creator>
  <cp:lastModifiedBy>Donaldson</cp:lastModifiedBy>
  <cp:revision>54</cp:revision>
  <dcterms:created xsi:type="dcterms:W3CDTF">2012-10-10T22:12:02Z</dcterms:created>
  <dcterms:modified xsi:type="dcterms:W3CDTF">2012-10-12T04:28:33Z</dcterms:modified>
</cp:coreProperties>
</file>